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50" r:id="rId2"/>
    <p:sldMasterId id="2147483768" r:id="rId3"/>
    <p:sldMasterId id="2147483786" r:id="rId4"/>
  </p:sldMasterIdLst>
  <p:notesMasterIdLst>
    <p:notesMasterId r:id="rId60"/>
  </p:notesMasterIdLst>
  <p:handoutMasterIdLst>
    <p:handoutMasterId r:id="rId61"/>
  </p:handoutMasterIdLst>
  <p:sldIdLst>
    <p:sldId id="1318" r:id="rId5"/>
    <p:sldId id="1319" r:id="rId6"/>
    <p:sldId id="1320" r:id="rId7"/>
    <p:sldId id="1321" r:id="rId8"/>
    <p:sldId id="1322" r:id="rId9"/>
    <p:sldId id="1323" r:id="rId10"/>
    <p:sldId id="1324" r:id="rId11"/>
    <p:sldId id="1325" r:id="rId12"/>
    <p:sldId id="1326" r:id="rId13"/>
    <p:sldId id="279" r:id="rId14"/>
    <p:sldId id="280" r:id="rId15"/>
    <p:sldId id="281" r:id="rId16"/>
    <p:sldId id="282" r:id="rId17"/>
    <p:sldId id="283" r:id="rId18"/>
    <p:sldId id="284" r:id="rId19"/>
    <p:sldId id="286" r:id="rId20"/>
    <p:sldId id="287" r:id="rId21"/>
    <p:sldId id="285" r:id="rId22"/>
    <p:sldId id="1336" r:id="rId23"/>
    <p:sldId id="955" r:id="rId24"/>
    <p:sldId id="545" r:id="rId25"/>
    <p:sldId id="552" r:id="rId26"/>
    <p:sldId id="963" r:id="rId27"/>
    <p:sldId id="964" r:id="rId28"/>
    <p:sldId id="257" r:id="rId29"/>
    <p:sldId id="259" r:id="rId30"/>
    <p:sldId id="260" r:id="rId31"/>
    <p:sldId id="261" r:id="rId32"/>
    <p:sldId id="262" r:id="rId33"/>
    <p:sldId id="263" r:id="rId34"/>
    <p:sldId id="264" r:id="rId35"/>
    <p:sldId id="265" r:id="rId36"/>
    <p:sldId id="1286"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1327" r:id="rId51"/>
    <p:sldId id="1328" r:id="rId52"/>
    <p:sldId id="1329" r:id="rId53"/>
    <p:sldId id="1330" r:id="rId54"/>
    <p:sldId id="1331" r:id="rId55"/>
    <p:sldId id="1332" r:id="rId56"/>
    <p:sldId id="1333" r:id="rId57"/>
    <p:sldId id="1334" r:id="rId58"/>
    <p:sldId id="1335"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868853-369F-46A8-8149-DF9A41C9C1B6}"/>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r>
              <a:rPr lang="en-US" sz="1000">
                <a:latin typeface="Arial" panose="020B0604020202020204" pitchFamily="34" charset="0"/>
                <a:cs typeface="Arial" panose="020B0604020202020204" pitchFamily="34" charset="0"/>
              </a:rPr>
              <a:t>Class – The Book Of Revelation (29)</a:t>
            </a:r>
          </a:p>
        </p:txBody>
      </p:sp>
      <p:sp>
        <p:nvSpPr>
          <p:cNvPr id="3" name="Date Placeholder 2">
            <a:extLst>
              <a:ext uri="{FF2B5EF4-FFF2-40B4-BE49-F238E27FC236}">
                <a16:creationId xmlns:a16="http://schemas.microsoft.com/office/drawing/2014/main" id="{A6C0E607-16B9-45A2-804C-46A3FD078358}"/>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sz="1000">
                <a:latin typeface="Arial" panose="020B0604020202020204" pitchFamily="34" charset="0"/>
                <a:cs typeface="Arial" panose="020B0604020202020204" pitchFamily="34" charset="0"/>
              </a:rPr>
              <a:t>9/13/2020 pm</a:t>
            </a:r>
          </a:p>
        </p:txBody>
      </p:sp>
      <p:sp>
        <p:nvSpPr>
          <p:cNvPr id="4" name="Footer Placeholder 3">
            <a:extLst>
              <a:ext uri="{FF2B5EF4-FFF2-40B4-BE49-F238E27FC236}">
                <a16:creationId xmlns:a16="http://schemas.microsoft.com/office/drawing/2014/main" id="{C25CBE74-1D0F-4A3B-BA5A-1287C930D87A}"/>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95B99DC4-F905-429F-96EF-CBF6972C6887}"/>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FD43DE33-C671-4F20-9D64-A93E7AA2A7C1}"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5870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Class – The Book Of Revelation (29)</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9/13/2020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74B232A-2B7D-4776-BFF2-B1E0FFD92DF6}" type="slidenum">
              <a:rPr lang="en-US" smtClean="0"/>
              <a:t>‹#›</a:t>
            </a:fld>
            <a:endParaRPr lang="en-US"/>
          </a:p>
        </p:txBody>
      </p:sp>
    </p:spTree>
    <p:extLst>
      <p:ext uri="{BB962C8B-B14F-4D97-AF65-F5344CB8AC3E}">
        <p14:creationId xmlns:p14="http://schemas.microsoft.com/office/powerpoint/2010/main" val="330937421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153635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47981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159285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14599124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60906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1498315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998242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2906010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731439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1708886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885826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2124770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3838185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758558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429137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832932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181207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879930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541634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2177973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9600741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2786134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1405626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467149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1828799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781427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3523217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734060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44365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1701997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1808418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199393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090784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2424499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70530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474447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3104717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559179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3570131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036795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1196327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3958769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1529830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18700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4033691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29379233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1707028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832296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3740285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3932462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1950987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4A8CB-F995-4D10-BC9C-32A4C76A9A64}"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370793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320041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117018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409027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C7156-4826-4EBB-BE9D-1428F6CFD34A}" type="datetimeFigureOut">
              <a:rPr lang="en-US" smtClean="0"/>
              <a:pPr/>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AA6C-1212-46FD-92FE-90C1C3885B0B}" type="slidenum">
              <a:rPr lang="en-US" smtClean="0"/>
              <a:pPr/>
              <a:t>‹#›</a:t>
            </a:fld>
            <a:endParaRPr lang="en-US"/>
          </a:p>
        </p:txBody>
      </p:sp>
    </p:spTree>
    <p:extLst>
      <p:ext uri="{BB962C8B-B14F-4D97-AF65-F5344CB8AC3E}">
        <p14:creationId xmlns:p14="http://schemas.microsoft.com/office/powerpoint/2010/main" val="39262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C7156-4826-4EBB-BE9D-1428F6CFD34A}" type="datetimeFigureOut">
              <a:rPr lang="en-US" smtClean="0"/>
              <a:pPr/>
              <a:t>11/13/2020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AA6C-1212-46FD-92FE-90C1C3885B0B}" type="slidenum">
              <a:rPr lang="en-US" smtClean="0"/>
              <a:pPr/>
              <a:t>‹#›</a:t>
            </a:fld>
            <a:endParaRPr lang="en-US"/>
          </a:p>
        </p:txBody>
      </p:sp>
    </p:spTree>
    <p:extLst>
      <p:ext uri="{BB962C8B-B14F-4D97-AF65-F5344CB8AC3E}">
        <p14:creationId xmlns:p14="http://schemas.microsoft.com/office/powerpoint/2010/main" val="307326834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073529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82FA3C6-7C60-430F-B028-42B5104B86BE}" type="slidenum">
              <a:rPr lang="en-US" sz="1200" smtClean="0">
                <a:solidFill>
                  <a:prstClr val="black">
                    <a:tint val="75000"/>
                  </a:prstClr>
                </a:solidFill>
                <a:latin typeface="Calibri"/>
              </a:rPr>
              <a:pPr>
                <a:defRPr/>
              </a:pPr>
              <a:t>‹#›</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490996201"/>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4A8CB-F995-4D10-BC9C-32A4C76A9A64}" type="datetimeFigureOut">
              <a:rPr lang="en-US" smtClean="0"/>
              <a:pPr/>
              <a:t>11/13/2020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1D320-7C9D-48AC-8E46-A801A14991FA}" type="slidenum">
              <a:rPr lang="en-US" smtClean="0"/>
              <a:pPr/>
              <a:t>‹#›</a:t>
            </a:fld>
            <a:endParaRPr lang="en-US" dirty="0"/>
          </a:p>
        </p:txBody>
      </p:sp>
    </p:spTree>
    <p:extLst>
      <p:ext uri="{BB962C8B-B14F-4D97-AF65-F5344CB8AC3E}">
        <p14:creationId xmlns:p14="http://schemas.microsoft.com/office/powerpoint/2010/main" val="183208759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September 13,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94403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52"/>
            <a:ext cx="8229600" cy="769441"/>
          </a:xfrm>
          <a:solidFill>
            <a:srgbClr val="0000FF"/>
          </a:solidFill>
          <a:ln w="38100">
            <a:solidFill>
              <a:schemeClr val="tx1"/>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4:8</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685800" y="1447802"/>
            <a:ext cx="7696200" cy="4983163"/>
          </a:xfrm>
          <a:prstGeom prst="rect">
            <a:avLst/>
          </a:prstGeom>
          <a:noFill/>
          <a:ln w="9525">
            <a:noFill/>
            <a:miter lim="800000"/>
            <a:headEnd/>
            <a:tailEnd/>
          </a:ln>
        </p:spPr>
      </p:pic>
      <p:sp>
        <p:nvSpPr>
          <p:cNvPr id="5" name="TextBox 4"/>
          <p:cNvSpPr txBox="1"/>
          <p:nvPr/>
        </p:nvSpPr>
        <p:spPr>
          <a:xfrm>
            <a:off x="1518943" y="1696079"/>
            <a:ext cx="5900737" cy="3539430"/>
          </a:xfrm>
          <a:prstGeom prst="rect">
            <a:avLst/>
          </a:prstGeom>
          <a:noFill/>
        </p:spPr>
        <p:txBody>
          <a:bodyPr wrap="square" rtlCol="0">
            <a:spAutoFit/>
          </a:bodyPr>
          <a:lstStyle/>
          <a:p>
            <a:pPr algn="ctr"/>
            <a:r>
              <a:rPr lang="en-US" sz="2800" b="1" i="1" dirty="0">
                <a:solidFill>
                  <a:srgbClr val="0000FF"/>
                </a:solidFill>
                <a:latin typeface="Arial" pitchFamily="34" charset="0"/>
                <a:cs typeface="Arial" pitchFamily="34" charset="0"/>
              </a:rPr>
              <a:t>“and the four living creatures, having each one of them six wings, are full of eyes round about and within: and they have no rest day and night, saying, Holy, holy, holy, (is) the Lord God, the Almighty, who was and who is and who is to come.”</a:t>
            </a:r>
          </a:p>
        </p:txBody>
      </p:sp>
      <p:sp>
        <p:nvSpPr>
          <p:cNvPr id="6" name="TextBox 5"/>
          <p:cNvSpPr txBox="1"/>
          <p:nvPr/>
        </p:nvSpPr>
        <p:spPr>
          <a:xfrm>
            <a:off x="1676399" y="5273609"/>
            <a:ext cx="5715000" cy="584775"/>
          </a:xfrm>
          <a:prstGeom prst="rect">
            <a:avLst/>
          </a:prstGeom>
          <a:solidFill>
            <a:srgbClr val="0000FF"/>
          </a:solidFill>
          <a:ln w="38100">
            <a:solidFill>
              <a:schemeClr val="tx1"/>
            </a:solidFill>
          </a:ln>
        </p:spPr>
        <p:txBody>
          <a:bodyPr wrap="square" rtlCol="0">
            <a:spAutoFit/>
          </a:bodyPr>
          <a:lstStyle/>
          <a:p>
            <a:pPr algn="ctr"/>
            <a:r>
              <a:rPr lang="en-US" sz="3200" b="1" dirty="0">
                <a:solidFill>
                  <a:srgbClr val="4BACC6">
                    <a:lumMod val="40000"/>
                    <a:lumOff val="60000"/>
                  </a:srgbClr>
                </a:solidFill>
                <a:latin typeface="Arial" pitchFamily="34" charset="0"/>
                <a:cs typeface="Arial" pitchFamily="34" charset="0"/>
              </a:rPr>
              <a:t>No Rest Night or Day</a:t>
            </a:r>
          </a:p>
        </p:txBody>
      </p:sp>
      <p:sp>
        <p:nvSpPr>
          <p:cNvPr id="7" name="Rectangle 6">
            <a:extLst>
              <a:ext uri="{FF2B5EF4-FFF2-40B4-BE49-F238E27FC236}">
                <a16:creationId xmlns:a16="http://schemas.microsoft.com/office/drawing/2014/main" id="{B68156F7-D6A2-46F9-BF0F-019D3834133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69139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143000" y="1447802"/>
            <a:ext cx="6934200" cy="4983163"/>
          </a:xfrm>
          <a:prstGeom prst="rect">
            <a:avLst/>
          </a:prstGeom>
          <a:noFill/>
          <a:ln w="9525">
            <a:noFill/>
            <a:miter lim="800000"/>
            <a:headEnd/>
            <a:tailEnd/>
          </a:ln>
        </p:spPr>
      </p:pic>
      <p:sp>
        <p:nvSpPr>
          <p:cNvPr id="5" name="TextBox 4"/>
          <p:cNvSpPr txBox="1"/>
          <p:nvPr/>
        </p:nvSpPr>
        <p:spPr>
          <a:xfrm>
            <a:off x="1798167" y="1981202"/>
            <a:ext cx="5545318" cy="3046988"/>
          </a:xfrm>
          <a:prstGeom prst="rect">
            <a:avLst/>
          </a:prstGeom>
          <a:noFill/>
        </p:spPr>
        <p:txBody>
          <a:bodyPr wrap="square" rtlCol="0">
            <a:spAutoFit/>
          </a:bodyPr>
          <a:lstStyle/>
          <a:p>
            <a:pPr algn="ctr"/>
            <a:r>
              <a:rPr lang="en-US" sz="3200" b="1" i="1" dirty="0">
                <a:solidFill>
                  <a:srgbClr val="0000FF"/>
                </a:solidFill>
                <a:latin typeface="Arial" pitchFamily="34" charset="0"/>
                <a:cs typeface="Arial" pitchFamily="34" charset="0"/>
              </a:rPr>
              <a:t>“And when the living creatures shall give glory and honor and thanks to him that sitteth on the throne, to him that liveth for ever and ever”</a:t>
            </a:r>
          </a:p>
        </p:txBody>
      </p:sp>
      <p:sp>
        <p:nvSpPr>
          <p:cNvPr id="6" name="TextBox 5"/>
          <p:cNvSpPr txBox="1"/>
          <p:nvPr/>
        </p:nvSpPr>
        <p:spPr>
          <a:xfrm>
            <a:off x="1676400" y="5257802"/>
            <a:ext cx="5715000" cy="584775"/>
          </a:xfrm>
          <a:prstGeom prst="rect">
            <a:avLst/>
          </a:prstGeom>
          <a:solidFill>
            <a:srgbClr val="0000FF"/>
          </a:solidFill>
          <a:ln>
            <a:solidFill>
              <a:schemeClr val="tx1"/>
            </a:solidFill>
          </a:ln>
        </p:spPr>
        <p:txBody>
          <a:bodyPr wrap="square" rtlCol="0">
            <a:spAutoFit/>
          </a:bodyPr>
          <a:lstStyle/>
          <a:p>
            <a:pPr algn="ctr"/>
            <a:r>
              <a:rPr lang="en-US" sz="3200" b="1" dirty="0">
                <a:solidFill>
                  <a:srgbClr val="4BACC6">
                    <a:lumMod val="40000"/>
                    <a:lumOff val="60000"/>
                  </a:srgbClr>
                </a:solidFill>
                <a:latin typeface="Arial" pitchFamily="34" charset="0"/>
                <a:cs typeface="Arial" pitchFamily="34" charset="0"/>
              </a:rPr>
              <a:t>Give Thanks and Honor</a:t>
            </a:r>
          </a:p>
        </p:txBody>
      </p:sp>
      <p:sp>
        <p:nvSpPr>
          <p:cNvPr id="8" name="Title 1"/>
          <p:cNvSpPr>
            <a:spLocks noGrp="1"/>
          </p:cNvSpPr>
          <p:nvPr>
            <p:ph type="title"/>
          </p:nvPr>
        </p:nvSpPr>
        <p:spPr>
          <a:xfrm>
            <a:off x="457200" y="395428"/>
            <a:ext cx="8229600" cy="769441"/>
          </a:xfrm>
          <a:solidFill>
            <a:srgbClr val="0000FF"/>
          </a:solidFill>
          <a:ln w="38100">
            <a:solidFill>
              <a:schemeClr val="tx1"/>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4:9</a:t>
            </a:r>
          </a:p>
        </p:txBody>
      </p:sp>
      <p:sp>
        <p:nvSpPr>
          <p:cNvPr id="7" name="Rectangle 6">
            <a:extLst>
              <a:ext uri="{FF2B5EF4-FFF2-40B4-BE49-F238E27FC236}">
                <a16:creationId xmlns:a16="http://schemas.microsoft.com/office/drawing/2014/main" id="{D902C2AE-FCE5-499A-9BAC-11838D229AE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114291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695"/>
            <a:ext cx="8229600" cy="1446550"/>
          </a:xfrm>
          <a:solidFill>
            <a:srgbClr val="0000FF"/>
          </a:solidFill>
          <a:ln w="38100">
            <a:solidFill>
              <a:schemeClr val="tx1"/>
            </a:solidFill>
          </a:ln>
        </p:spPr>
        <p:txBody>
          <a:bodyPr>
            <a:spAutoFit/>
          </a:bodyPr>
          <a:lstStyle/>
          <a:p>
            <a:r>
              <a:rPr lang="en-US" b="1" u="sng" dirty="0">
                <a:solidFill>
                  <a:schemeClr val="accent5">
                    <a:lumMod val="40000"/>
                    <a:lumOff val="60000"/>
                  </a:schemeClr>
                </a:solidFill>
                <a:latin typeface="Arial" pitchFamily="34" charset="0"/>
                <a:cs typeface="Arial" pitchFamily="34" charset="0"/>
              </a:rPr>
              <a:t>Living Creatures Give Constant Praise and Honor</a:t>
            </a:r>
          </a:p>
        </p:txBody>
      </p:sp>
      <p:sp>
        <p:nvSpPr>
          <p:cNvPr id="3" name="Content Placeholder 2"/>
          <p:cNvSpPr>
            <a:spLocks noGrp="1"/>
          </p:cNvSpPr>
          <p:nvPr>
            <p:ph idx="1"/>
          </p:nvPr>
        </p:nvSpPr>
        <p:spPr>
          <a:xfrm>
            <a:off x="113122" y="1873268"/>
            <a:ext cx="8908330" cy="4893647"/>
          </a:xfrm>
          <a:solidFill>
            <a:schemeClr val="tx1"/>
          </a:solidFill>
          <a:ln w="38100">
            <a:solidFill>
              <a:srgbClr val="0000FF"/>
            </a:solidFill>
          </a:ln>
        </p:spPr>
        <p:txBody>
          <a:bodyPr wrap="square">
            <a:spAutoFit/>
          </a:bodyPr>
          <a:lstStyle/>
          <a:p>
            <a:pPr>
              <a:spcBef>
                <a:spcPts val="0"/>
              </a:spcBef>
            </a:pPr>
            <a:r>
              <a:rPr lang="en-US" sz="2400" dirty="0">
                <a:solidFill>
                  <a:schemeClr val="accent5">
                    <a:lumMod val="60000"/>
                    <a:lumOff val="40000"/>
                  </a:schemeClr>
                </a:solidFill>
                <a:latin typeface="Arial" pitchFamily="34" charset="0"/>
                <a:cs typeface="Arial" pitchFamily="34" charset="0"/>
              </a:rPr>
              <a:t>No </a:t>
            </a:r>
            <a:r>
              <a:rPr lang="en-US" sz="2400" b="1" dirty="0">
                <a:solidFill>
                  <a:schemeClr val="accent5">
                    <a:lumMod val="60000"/>
                    <a:lumOff val="40000"/>
                  </a:schemeClr>
                </a:solidFill>
                <a:latin typeface="Arial" pitchFamily="34" charset="0"/>
                <a:cs typeface="Arial" pitchFamily="34" charset="0"/>
              </a:rPr>
              <a:t>rest</a:t>
            </a:r>
            <a:r>
              <a:rPr lang="en-US" sz="2400" dirty="0">
                <a:solidFill>
                  <a:schemeClr val="accent5">
                    <a:lumMod val="60000"/>
                    <a:lumOff val="40000"/>
                  </a:schemeClr>
                </a:solidFill>
                <a:latin typeface="Arial" pitchFamily="34" charset="0"/>
                <a:cs typeface="Arial" pitchFamily="34" charset="0"/>
              </a:rPr>
              <a:t> day or night</a:t>
            </a:r>
          </a:p>
          <a:p>
            <a:pPr>
              <a:spcBef>
                <a:spcPts val="0"/>
              </a:spcBef>
            </a:pPr>
            <a:r>
              <a:rPr lang="en-US" sz="2400" b="1" dirty="0">
                <a:solidFill>
                  <a:schemeClr val="accent5">
                    <a:lumMod val="60000"/>
                    <a:lumOff val="40000"/>
                  </a:schemeClr>
                </a:solidFill>
                <a:latin typeface="Arial" pitchFamily="34" charset="0"/>
                <a:cs typeface="Arial" pitchFamily="34" charset="0"/>
              </a:rPr>
              <a:t>Message:</a:t>
            </a:r>
          </a:p>
          <a:p>
            <a:pPr lvl="1">
              <a:spcBef>
                <a:spcPts val="0"/>
              </a:spcBef>
            </a:pPr>
            <a:r>
              <a:rPr lang="en-US" sz="2400" b="1" dirty="0">
                <a:solidFill>
                  <a:schemeClr val="accent5">
                    <a:lumMod val="60000"/>
                    <a:lumOff val="40000"/>
                  </a:schemeClr>
                </a:solidFill>
                <a:latin typeface="Arial" pitchFamily="34" charset="0"/>
                <a:cs typeface="Arial" pitchFamily="34" charset="0"/>
              </a:rPr>
              <a:t>In Isaiah’s throne scene … praise of the Lord God Almighty (Isaiah 6:1-3).</a:t>
            </a:r>
          </a:p>
          <a:p>
            <a:pPr lvl="1">
              <a:spcBef>
                <a:spcPts val="0"/>
              </a:spcBef>
            </a:pPr>
            <a:r>
              <a:rPr lang="en-US" sz="2400" b="1" dirty="0">
                <a:solidFill>
                  <a:schemeClr val="accent5">
                    <a:lumMod val="60000"/>
                    <a:lumOff val="40000"/>
                  </a:schemeClr>
                </a:solidFill>
                <a:latin typeface="Arial" pitchFamily="34" charset="0"/>
                <a:cs typeface="Arial" pitchFamily="34" charset="0"/>
              </a:rPr>
              <a:t>God is holy (1 Peter 1:15-16).</a:t>
            </a:r>
          </a:p>
          <a:p>
            <a:pPr lvl="1">
              <a:spcBef>
                <a:spcPts val="0"/>
              </a:spcBef>
            </a:pPr>
            <a:r>
              <a:rPr lang="en-US" sz="2400" b="1" dirty="0">
                <a:solidFill>
                  <a:schemeClr val="accent5">
                    <a:lumMod val="60000"/>
                    <a:lumOff val="40000"/>
                  </a:schemeClr>
                </a:solidFill>
                <a:latin typeface="Arial" pitchFamily="34" charset="0"/>
                <a:cs typeface="Arial" pitchFamily="34" charset="0"/>
              </a:rPr>
              <a:t>Habakkuk described him so, </a:t>
            </a:r>
            <a:r>
              <a:rPr lang="en-US" sz="2400" b="1" i="1" dirty="0">
                <a:solidFill>
                  <a:schemeClr val="accent5">
                    <a:lumMod val="60000"/>
                    <a:lumOff val="40000"/>
                  </a:schemeClr>
                </a:solidFill>
                <a:latin typeface="Arial" pitchFamily="34" charset="0"/>
                <a:cs typeface="Arial" pitchFamily="34" charset="0"/>
              </a:rPr>
              <a:t>“Art not thou from everlasting, O Jehovah my God, my Holy One” (Habakkuk 1:12; 2:20).</a:t>
            </a:r>
          </a:p>
          <a:p>
            <a:pPr lvl="1">
              <a:spcBef>
                <a:spcPts val="0"/>
              </a:spcBef>
            </a:pPr>
            <a:r>
              <a:rPr lang="en-US" sz="2400" i="1" dirty="0">
                <a:solidFill>
                  <a:schemeClr val="accent5">
                    <a:lumMod val="20000"/>
                    <a:lumOff val="80000"/>
                  </a:schemeClr>
                </a:solidFill>
                <a:latin typeface="Arial" pitchFamily="34" charset="0"/>
                <a:cs typeface="Arial" pitchFamily="34" charset="0"/>
              </a:rPr>
              <a:t>“Holy, Holy, Holy” </a:t>
            </a:r>
            <a:r>
              <a:rPr lang="en-US" sz="2400" dirty="0">
                <a:solidFill>
                  <a:schemeClr val="accent5">
                    <a:lumMod val="20000"/>
                    <a:lumOff val="80000"/>
                  </a:schemeClr>
                </a:solidFill>
                <a:latin typeface="Arial" pitchFamily="34" charset="0"/>
                <a:cs typeface="Arial" pitchFamily="34" charset="0"/>
              </a:rPr>
              <a:t>– </a:t>
            </a:r>
            <a:r>
              <a:rPr lang="en-US" sz="2400" b="1" dirty="0">
                <a:solidFill>
                  <a:schemeClr val="accent5">
                    <a:lumMod val="20000"/>
                    <a:lumOff val="80000"/>
                  </a:schemeClr>
                </a:solidFill>
                <a:latin typeface="Arial" pitchFamily="34" charset="0"/>
                <a:cs typeface="Arial" pitchFamily="34" charset="0"/>
              </a:rPr>
              <a:t>purity of God</a:t>
            </a:r>
          </a:p>
          <a:p>
            <a:pPr lvl="1">
              <a:spcBef>
                <a:spcPts val="0"/>
              </a:spcBef>
            </a:pPr>
            <a:r>
              <a:rPr lang="en-US" sz="2400" i="1" dirty="0">
                <a:solidFill>
                  <a:schemeClr val="accent5">
                    <a:lumMod val="20000"/>
                    <a:lumOff val="80000"/>
                  </a:schemeClr>
                </a:solidFill>
                <a:latin typeface="Arial" pitchFamily="34" charset="0"/>
                <a:cs typeface="Arial" pitchFamily="34" charset="0"/>
              </a:rPr>
              <a:t>“Lord God Almighty” </a:t>
            </a:r>
            <a:r>
              <a:rPr lang="en-US" sz="2400" dirty="0">
                <a:solidFill>
                  <a:schemeClr val="accent5">
                    <a:lumMod val="20000"/>
                    <a:lumOff val="80000"/>
                  </a:schemeClr>
                </a:solidFill>
                <a:latin typeface="Arial" pitchFamily="34" charset="0"/>
                <a:cs typeface="Arial" pitchFamily="34" charset="0"/>
              </a:rPr>
              <a:t>– </a:t>
            </a:r>
            <a:r>
              <a:rPr lang="en-US" sz="2400" b="1" dirty="0">
                <a:solidFill>
                  <a:schemeClr val="accent5">
                    <a:lumMod val="20000"/>
                    <a:lumOff val="80000"/>
                  </a:schemeClr>
                </a:solidFill>
                <a:latin typeface="Arial" pitchFamily="34" charset="0"/>
                <a:cs typeface="Arial" pitchFamily="34" charset="0"/>
              </a:rPr>
              <a:t>power</a:t>
            </a:r>
          </a:p>
          <a:p>
            <a:pPr lvl="1">
              <a:spcBef>
                <a:spcPts val="0"/>
              </a:spcBef>
            </a:pPr>
            <a:r>
              <a:rPr lang="en-US" sz="2400" i="1" dirty="0">
                <a:solidFill>
                  <a:schemeClr val="accent5">
                    <a:lumMod val="20000"/>
                    <a:lumOff val="80000"/>
                  </a:schemeClr>
                </a:solidFill>
                <a:latin typeface="Arial" pitchFamily="34" charset="0"/>
                <a:cs typeface="Arial" pitchFamily="34" charset="0"/>
              </a:rPr>
              <a:t>“Who was and is and is to come” </a:t>
            </a:r>
            <a:r>
              <a:rPr lang="en-US" sz="2400" dirty="0">
                <a:solidFill>
                  <a:schemeClr val="accent5">
                    <a:lumMod val="20000"/>
                    <a:lumOff val="80000"/>
                  </a:schemeClr>
                </a:solidFill>
                <a:latin typeface="Arial" pitchFamily="34" charset="0"/>
                <a:cs typeface="Arial" pitchFamily="34" charset="0"/>
              </a:rPr>
              <a:t>– </a:t>
            </a:r>
            <a:r>
              <a:rPr lang="en-US" sz="2400" b="1" dirty="0">
                <a:solidFill>
                  <a:schemeClr val="accent5">
                    <a:lumMod val="20000"/>
                    <a:lumOff val="80000"/>
                  </a:schemeClr>
                </a:solidFill>
                <a:latin typeface="Arial" pitchFamily="34" charset="0"/>
                <a:cs typeface="Arial" pitchFamily="34" charset="0"/>
              </a:rPr>
              <a:t>eternal existence (Exodus 3:14).</a:t>
            </a:r>
          </a:p>
          <a:p>
            <a:pPr>
              <a:spcBef>
                <a:spcPts val="0"/>
              </a:spcBef>
            </a:pPr>
            <a:r>
              <a:rPr lang="en-US" sz="2400" dirty="0">
                <a:solidFill>
                  <a:schemeClr val="accent5">
                    <a:lumMod val="60000"/>
                    <a:lumOff val="40000"/>
                  </a:schemeClr>
                </a:solidFill>
                <a:latin typeface="Arial" pitchFamily="34" charset="0"/>
                <a:cs typeface="Arial" pitchFamily="34" charset="0"/>
              </a:rPr>
              <a:t>Gives </a:t>
            </a:r>
            <a:r>
              <a:rPr lang="en-US" sz="2400" b="1" dirty="0">
                <a:solidFill>
                  <a:schemeClr val="bg1"/>
                </a:solidFill>
                <a:latin typeface="Arial" pitchFamily="34" charset="0"/>
                <a:cs typeface="Arial" pitchFamily="34" charset="0"/>
              </a:rPr>
              <a:t>glory, honor</a:t>
            </a:r>
            <a:r>
              <a:rPr lang="en-US" sz="2400" dirty="0">
                <a:solidFill>
                  <a:schemeClr val="accent5">
                    <a:lumMod val="60000"/>
                    <a:lumOff val="40000"/>
                  </a:schemeClr>
                </a:solidFill>
                <a:latin typeface="Arial" pitchFamily="34" charset="0"/>
                <a:cs typeface="Arial" pitchFamily="34" charset="0"/>
              </a:rPr>
              <a:t>, and </a:t>
            </a:r>
            <a:r>
              <a:rPr lang="en-US" sz="2400" b="1" dirty="0">
                <a:solidFill>
                  <a:schemeClr val="bg1"/>
                </a:solidFill>
                <a:latin typeface="Arial" pitchFamily="34" charset="0"/>
                <a:cs typeface="Arial" pitchFamily="34" charset="0"/>
              </a:rPr>
              <a:t>thanks</a:t>
            </a:r>
            <a:r>
              <a:rPr lang="en-US" sz="2400" b="1" dirty="0">
                <a:solidFill>
                  <a:schemeClr val="accent5">
                    <a:lumMod val="60000"/>
                    <a:lumOff val="40000"/>
                  </a:schemeClr>
                </a:solidFill>
                <a:latin typeface="Arial" pitchFamily="34" charset="0"/>
                <a:cs typeface="Arial" pitchFamily="34" charset="0"/>
              </a:rPr>
              <a:t> </a:t>
            </a:r>
            <a:r>
              <a:rPr lang="en-US" sz="2400" dirty="0">
                <a:solidFill>
                  <a:schemeClr val="accent5">
                    <a:lumMod val="60000"/>
                    <a:lumOff val="40000"/>
                  </a:schemeClr>
                </a:solidFill>
                <a:latin typeface="Arial" pitchFamily="34" charset="0"/>
                <a:cs typeface="Arial" pitchFamily="34" charset="0"/>
              </a:rPr>
              <a:t>to one on the throne</a:t>
            </a:r>
          </a:p>
        </p:txBody>
      </p:sp>
      <p:sp>
        <p:nvSpPr>
          <p:cNvPr id="4" name="Rectangle 3">
            <a:extLst>
              <a:ext uri="{FF2B5EF4-FFF2-40B4-BE49-F238E27FC236}">
                <a16:creationId xmlns:a16="http://schemas.microsoft.com/office/drawing/2014/main" id="{FA82A8B9-5A6C-49F4-89F6-F2D218B6271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43925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685800" y="1570039"/>
            <a:ext cx="7696200" cy="4983163"/>
          </a:xfrm>
          <a:prstGeom prst="rect">
            <a:avLst/>
          </a:prstGeom>
          <a:noFill/>
          <a:ln w="9525">
            <a:noFill/>
            <a:miter lim="800000"/>
            <a:headEnd/>
            <a:tailEnd/>
          </a:ln>
        </p:spPr>
      </p:pic>
      <p:sp>
        <p:nvSpPr>
          <p:cNvPr id="5" name="TextBox 4"/>
          <p:cNvSpPr txBox="1"/>
          <p:nvPr/>
        </p:nvSpPr>
        <p:spPr>
          <a:xfrm>
            <a:off x="1524000" y="1818422"/>
            <a:ext cx="6019800" cy="3539430"/>
          </a:xfrm>
          <a:prstGeom prst="rect">
            <a:avLst/>
          </a:prstGeom>
          <a:noFill/>
        </p:spPr>
        <p:txBody>
          <a:bodyPr wrap="square" rtlCol="0">
            <a:spAutoFit/>
          </a:bodyPr>
          <a:lstStyle/>
          <a:p>
            <a:pPr algn="ctr"/>
            <a:r>
              <a:rPr lang="en-US" sz="3200" b="1" i="1" dirty="0">
                <a:solidFill>
                  <a:srgbClr val="0000FF"/>
                </a:solidFill>
                <a:latin typeface="Arial" pitchFamily="34" charset="0"/>
                <a:cs typeface="Arial" pitchFamily="34" charset="0"/>
              </a:rPr>
              <a:t>“the four and twenty elders shall fall down before him that sitteth on the throne, and shall worship him that liveth for ever and ever, and shall cast their crowns before the throne, saying,”</a:t>
            </a:r>
          </a:p>
        </p:txBody>
      </p:sp>
      <p:sp>
        <p:nvSpPr>
          <p:cNvPr id="6" name="TextBox 5"/>
          <p:cNvSpPr txBox="1"/>
          <p:nvPr/>
        </p:nvSpPr>
        <p:spPr>
          <a:xfrm>
            <a:off x="1600200" y="5367448"/>
            <a:ext cx="5715000" cy="584775"/>
          </a:xfrm>
          <a:prstGeom prst="rect">
            <a:avLst/>
          </a:prstGeom>
          <a:solidFill>
            <a:srgbClr val="0000FF"/>
          </a:solidFill>
          <a:ln w="38100">
            <a:solidFill>
              <a:schemeClr val="tx1"/>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24 Elders Cast Crowns</a:t>
            </a:r>
          </a:p>
        </p:txBody>
      </p:sp>
      <p:sp>
        <p:nvSpPr>
          <p:cNvPr id="8" name="Title 1"/>
          <p:cNvSpPr>
            <a:spLocks noGrp="1"/>
          </p:cNvSpPr>
          <p:nvPr>
            <p:ph type="title"/>
          </p:nvPr>
        </p:nvSpPr>
        <p:spPr>
          <a:xfrm>
            <a:off x="457200" y="395428"/>
            <a:ext cx="8229600" cy="769441"/>
          </a:xfrm>
          <a:solidFill>
            <a:srgbClr val="0000FF"/>
          </a:solidFill>
          <a:ln w="38100">
            <a:solidFill>
              <a:schemeClr val="tx1"/>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4:10</a:t>
            </a:r>
          </a:p>
        </p:txBody>
      </p:sp>
      <p:sp>
        <p:nvSpPr>
          <p:cNvPr id="7" name="Rectangle 6">
            <a:extLst>
              <a:ext uri="{FF2B5EF4-FFF2-40B4-BE49-F238E27FC236}">
                <a16:creationId xmlns:a16="http://schemas.microsoft.com/office/drawing/2014/main" id="{E1D12C26-DF62-44DD-8F8D-91320959275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89078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533400" y="1447802"/>
            <a:ext cx="7696200" cy="4983163"/>
          </a:xfrm>
          <a:prstGeom prst="rect">
            <a:avLst/>
          </a:prstGeom>
          <a:noFill/>
          <a:ln w="9525">
            <a:noFill/>
            <a:miter lim="800000"/>
            <a:headEnd/>
            <a:tailEnd/>
          </a:ln>
        </p:spPr>
      </p:pic>
      <p:sp>
        <p:nvSpPr>
          <p:cNvPr id="5" name="TextBox 4"/>
          <p:cNvSpPr txBox="1"/>
          <p:nvPr/>
        </p:nvSpPr>
        <p:spPr>
          <a:xfrm>
            <a:off x="1635554" y="1714110"/>
            <a:ext cx="5359138" cy="3539430"/>
          </a:xfrm>
          <a:prstGeom prst="rect">
            <a:avLst/>
          </a:prstGeom>
          <a:noFill/>
        </p:spPr>
        <p:txBody>
          <a:bodyPr wrap="square" rtlCol="0">
            <a:spAutoFit/>
          </a:bodyPr>
          <a:lstStyle/>
          <a:p>
            <a:pPr algn="ctr"/>
            <a:r>
              <a:rPr lang="en-US" sz="3200" b="1" i="1" dirty="0">
                <a:solidFill>
                  <a:srgbClr val="0000FF"/>
                </a:solidFill>
                <a:latin typeface="Arial" pitchFamily="34" charset="0"/>
                <a:cs typeface="Arial" pitchFamily="34" charset="0"/>
              </a:rPr>
              <a:t>“Worthy art thou, our Lord and our God, to receive the </a:t>
            </a:r>
            <a:r>
              <a:rPr lang="en-US" sz="2000" b="1" i="1" dirty="0">
                <a:solidFill>
                  <a:srgbClr val="0000FF"/>
                </a:solidFill>
                <a:latin typeface="Arial" pitchFamily="34" charset="0"/>
                <a:cs typeface="Arial" pitchFamily="34" charset="0"/>
              </a:rPr>
              <a:t>(1)</a:t>
            </a:r>
            <a:r>
              <a:rPr lang="en-US" sz="3200" b="1" i="1" u="sng" dirty="0">
                <a:solidFill>
                  <a:srgbClr val="0000FF"/>
                </a:solidFill>
                <a:latin typeface="Arial" pitchFamily="34" charset="0"/>
                <a:cs typeface="Arial" pitchFamily="34" charset="0"/>
              </a:rPr>
              <a:t>glory</a:t>
            </a:r>
            <a:r>
              <a:rPr lang="en-US" sz="3200" b="1" i="1" dirty="0">
                <a:solidFill>
                  <a:srgbClr val="0000FF"/>
                </a:solidFill>
                <a:latin typeface="Arial" pitchFamily="34" charset="0"/>
                <a:cs typeface="Arial" pitchFamily="34" charset="0"/>
              </a:rPr>
              <a:t> and the </a:t>
            </a:r>
            <a:r>
              <a:rPr lang="en-US" sz="2000" b="1" i="1" dirty="0">
                <a:solidFill>
                  <a:srgbClr val="0000FF"/>
                </a:solidFill>
                <a:latin typeface="Arial" pitchFamily="34" charset="0"/>
                <a:cs typeface="Arial" pitchFamily="34" charset="0"/>
              </a:rPr>
              <a:t>(2)</a:t>
            </a:r>
            <a:r>
              <a:rPr lang="en-US" sz="3200" b="1" i="1" u="sng" dirty="0">
                <a:solidFill>
                  <a:srgbClr val="0000FF"/>
                </a:solidFill>
                <a:latin typeface="Arial" pitchFamily="34" charset="0"/>
                <a:cs typeface="Arial" pitchFamily="34" charset="0"/>
              </a:rPr>
              <a:t>honor</a:t>
            </a:r>
            <a:r>
              <a:rPr lang="en-US" sz="3200" b="1" i="1" dirty="0">
                <a:solidFill>
                  <a:srgbClr val="0000FF"/>
                </a:solidFill>
                <a:latin typeface="Arial" pitchFamily="34" charset="0"/>
                <a:cs typeface="Arial" pitchFamily="34" charset="0"/>
              </a:rPr>
              <a:t> and the </a:t>
            </a:r>
            <a:r>
              <a:rPr lang="en-US" sz="2000" b="1" i="1" dirty="0">
                <a:solidFill>
                  <a:srgbClr val="0000FF"/>
                </a:solidFill>
                <a:latin typeface="Arial" pitchFamily="34" charset="0"/>
                <a:cs typeface="Arial" pitchFamily="34" charset="0"/>
              </a:rPr>
              <a:t>(3)</a:t>
            </a:r>
            <a:r>
              <a:rPr lang="en-US" sz="3200" b="1" i="1" u="sng" dirty="0">
                <a:solidFill>
                  <a:srgbClr val="0000FF"/>
                </a:solidFill>
                <a:latin typeface="Arial" pitchFamily="34" charset="0"/>
                <a:cs typeface="Arial" pitchFamily="34" charset="0"/>
              </a:rPr>
              <a:t>power</a:t>
            </a:r>
            <a:r>
              <a:rPr lang="en-US" sz="3200" b="1" i="1" dirty="0">
                <a:solidFill>
                  <a:srgbClr val="0000FF"/>
                </a:solidFill>
                <a:latin typeface="Arial" pitchFamily="34" charset="0"/>
                <a:cs typeface="Arial" pitchFamily="34" charset="0"/>
              </a:rPr>
              <a:t>: for thou didst create all things, and because of thy will they were, and were created.”</a:t>
            </a:r>
          </a:p>
        </p:txBody>
      </p:sp>
      <p:sp>
        <p:nvSpPr>
          <p:cNvPr id="6" name="TextBox 5"/>
          <p:cNvSpPr txBox="1"/>
          <p:nvPr/>
        </p:nvSpPr>
        <p:spPr>
          <a:xfrm>
            <a:off x="990600" y="5192457"/>
            <a:ext cx="6781800" cy="1077218"/>
          </a:xfrm>
          <a:prstGeom prst="rect">
            <a:avLst/>
          </a:prstGeom>
          <a:solidFill>
            <a:srgbClr val="0000FF"/>
          </a:solidFill>
          <a:ln>
            <a:solidFill>
              <a:schemeClr val="tx1"/>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Worthy of Glory, Honor and Power …</a:t>
            </a:r>
          </a:p>
        </p:txBody>
      </p:sp>
      <p:sp>
        <p:nvSpPr>
          <p:cNvPr id="8" name="Title 1"/>
          <p:cNvSpPr>
            <a:spLocks noGrp="1"/>
          </p:cNvSpPr>
          <p:nvPr>
            <p:ph type="title"/>
          </p:nvPr>
        </p:nvSpPr>
        <p:spPr>
          <a:xfrm>
            <a:off x="457200" y="414282"/>
            <a:ext cx="8229600" cy="769441"/>
          </a:xfrm>
          <a:solidFill>
            <a:srgbClr val="0000FF"/>
          </a:solidFill>
          <a:ln w="38100">
            <a:solidFill>
              <a:schemeClr val="tx1"/>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4:11</a:t>
            </a:r>
          </a:p>
        </p:txBody>
      </p:sp>
      <p:sp>
        <p:nvSpPr>
          <p:cNvPr id="7" name="Rectangle 6">
            <a:extLst>
              <a:ext uri="{FF2B5EF4-FFF2-40B4-BE49-F238E27FC236}">
                <a16:creationId xmlns:a16="http://schemas.microsoft.com/office/drawing/2014/main" id="{E6223B32-6749-4100-8271-0EB5C8A89FB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36437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911"/>
            <a:ext cx="8229600" cy="1446550"/>
          </a:xfrm>
          <a:solidFill>
            <a:srgbClr val="0000FF"/>
          </a:solidFill>
          <a:ln w="38100">
            <a:solidFill>
              <a:schemeClr val="tx1"/>
            </a:solidFill>
          </a:ln>
        </p:spPr>
        <p:txBody>
          <a:bodyPr>
            <a:spAutoFit/>
          </a:bodyPr>
          <a:lstStyle/>
          <a:p>
            <a:r>
              <a:rPr lang="en-US" b="1" dirty="0">
                <a:solidFill>
                  <a:schemeClr val="accent5">
                    <a:lumMod val="60000"/>
                    <a:lumOff val="40000"/>
                  </a:schemeClr>
                </a:solidFill>
                <a:latin typeface="Arial" pitchFamily="34" charset="0"/>
                <a:cs typeface="Arial" pitchFamily="34" charset="0"/>
              </a:rPr>
              <a:t>Worthy of All Glory </a:t>
            </a:r>
            <a:br>
              <a:rPr lang="en-US" b="1" dirty="0">
                <a:solidFill>
                  <a:schemeClr val="accent5">
                    <a:lumMod val="60000"/>
                    <a:lumOff val="40000"/>
                  </a:schemeClr>
                </a:solidFill>
                <a:latin typeface="Arial" pitchFamily="34" charset="0"/>
                <a:cs typeface="Arial" pitchFamily="34" charset="0"/>
              </a:rPr>
            </a:br>
            <a:r>
              <a:rPr lang="en-US" b="1" dirty="0">
                <a:solidFill>
                  <a:schemeClr val="accent5">
                    <a:lumMod val="60000"/>
                    <a:lumOff val="40000"/>
                  </a:schemeClr>
                </a:solidFill>
                <a:latin typeface="Arial" pitchFamily="34" charset="0"/>
                <a:cs typeface="Arial" pitchFamily="34" charset="0"/>
              </a:rPr>
              <a:t>Honor and Power</a:t>
            </a:r>
          </a:p>
        </p:txBody>
      </p:sp>
      <p:sp>
        <p:nvSpPr>
          <p:cNvPr id="3" name="Content Placeholder 2"/>
          <p:cNvSpPr>
            <a:spLocks noGrp="1"/>
          </p:cNvSpPr>
          <p:nvPr>
            <p:ph idx="1"/>
          </p:nvPr>
        </p:nvSpPr>
        <p:spPr>
          <a:xfrm>
            <a:off x="457200" y="1845302"/>
            <a:ext cx="8229600" cy="4684359"/>
          </a:xfrm>
          <a:solidFill>
            <a:schemeClr val="tx1"/>
          </a:solidFill>
          <a:ln w="38100">
            <a:solidFill>
              <a:srgbClr val="0000FF"/>
            </a:solidFill>
          </a:ln>
        </p:spPr>
        <p:txBody>
          <a:bodyPr>
            <a:spAutoFit/>
          </a:bodyPr>
          <a:lstStyle/>
          <a:p>
            <a:r>
              <a:rPr lang="en-US" dirty="0">
                <a:solidFill>
                  <a:schemeClr val="accent5">
                    <a:lumMod val="60000"/>
                    <a:lumOff val="40000"/>
                  </a:schemeClr>
                </a:solidFill>
                <a:latin typeface="Arial Narrow" pitchFamily="34" charset="0"/>
              </a:rPr>
              <a:t>Living creatures </a:t>
            </a:r>
            <a:r>
              <a:rPr lang="en-US" b="1" dirty="0">
                <a:solidFill>
                  <a:schemeClr val="accent5">
                    <a:lumMod val="60000"/>
                    <a:lumOff val="40000"/>
                  </a:schemeClr>
                </a:solidFill>
                <a:latin typeface="Arial Narrow" pitchFamily="34" charset="0"/>
              </a:rPr>
              <a:t>fall down </a:t>
            </a:r>
            <a:r>
              <a:rPr lang="en-US" dirty="0">
                <a:solidFill>
                  <a:schemeClr val="accent5">
                    <a:lumMod val="60000"/>
                    <a:lumOff val="40000"/>
                  </a:schemeClr>
                </a:solidFill>
                <a:latin typeface="Arial Narrow" pitchFamily="34" charset="0"/>
              </a:rPr>
              <a:t>before Him.</a:t>
            </a:r>
          </a:p>
          <a:p>
            <a:r>
              <a:rPr lang="en-US" dirty="0">
                <a:solidFill>
                  <a:schemeClr val="accent5">
                    <a:lumMod val="60000"/>
                    <a:lumOff val="40000"/>
                  </a:schemeClr>
                </a:solidFill>
                <a:latin typeface="Arial Narrow" pitchFamily="34" charset="0"/>
              </a:rPr>
              <a:t>24 elders fall down and </a:t>
            </a:r>
            <a:r>
              <a:rPr lang="en-US" b="1" dirty="0">
                <a:solidFill>
                  <a:schemeClr val="accent5">
                    <a:lumMod val="60000"/>
                    <a:lumOff val="40000"/>
                  </a:schemeClr>
                </a:solidFill>
                <a:latin typeface="Arial Narrow" pitchFamily="34" charset="0"/>
              </a:rPr>
              <a:t>cast their crowns </a:t>
            </a:r>
            <a:r>
              <a:rPr lang="en-US" dirty="0">
                <a:solidFill>
                  <a:schemeClr val="accent5">
                    <a:lumMod val="60000"/>
                    <a:lumOff val="40000"/>
                  </a:schemeClr>
                </a:solidFill>
                <a:latin typeface="Arial Narrow" pitchFamily="34" charset="0"/>
              </a:rPr>
              <a:t>before Him.</a:t>
            </a:r>
          </a:p>
          <a:p>
            <a:r>
              <a:rPr lang="en-US" dirty="0">
                <a:solidFill>
                  <a:schemeClr val="accent5">
                    <a:lumMod val="60000"/>
                    <a:lumOff val="40000"/>
                  </a:schemeClr>
                </a:solidFill>
                <a:latin typeface="Arial Narrow" pitchFamily="34" charset="0"/>
              </a:rPr>
              <a:t>The </a:t>
            </a:r>
            <a:r>
              <a:rPr lang="en-US" b="1" u="sng" dirty="0">
                <a:solidFill>
                  <a:schemeClr val="accent5">
                    <a:lumMod val="60000"/>
                    <a:lumOff val="40000"/>
                  </a:schemeClr>
                </a:solidFill>
                <a:latin typeface="Arial Narrow" pitchFamily="34" charset="0"/>
              </a:rPr>
              <a:t>Song</a:t>
            </a:r>
            <a:r>
              <a:rPr lang="en-US" dirty="0">
                <a:solidFill>
                  <a:schemeClr val="accent5">
                    <a:lumMod val="60000"/>
                    <a:lumOff val="40000"/>
                  </a:schemeClr>
                </a:solidFill>
                <a:latin typeface="Arial Narrow" pitchFamily="34" charset="0"/>
              </a:rPr>
              <a:t>:</a:t>
            </a:r>
          </a:p>
          <a:p>
            <a:pPr lvl="1"/>
            <a:r>
              <a:rPr lang="en-US" b="1" i="1" dirty="0">
                <a:solidFill>
                  <a:schemeClr val="accent5">
                    <a:lumMod val="20000"/>
                    <a:lumOff val="80000"/>
                  </a:schemeClr>
                </a:solidFill>
                <a:latin typeface="Arial Narrow" pitchFamily="34" charset="0"/>
              </a:rPr>
              <a:t>God is worthy of all glory and honor and power. </a:t>
            </a:r>
            <a:br>
              <a:rPr lang="en-US" b="1" i="1" dirty="0">
                <a:solidFill>
                  <a:schemeClr val="accent5">
                    <a:lumMod val="20000"/>
                    <a:lumOff val="80000"/>
                  </a:schemeClr>
                </a:solidFill>
                <a:latin typeface="Arial Narrow" pitchFamily="34" charset="0"/>
              </a:rPr>
            </a:br>
            <a:r>
              <a:rPr lang="en-US" b="1" i="1" dirty="0">
                <a:solidFill>
                  <a:schemeClr val="accent5">
                    <a:lumMod val="20000"/>
                    <a:lumOff val="80000"/>
                  </a:schemeClr>
                </a:solidFill>
                <a:latin typeface="Arial Narrow" pitchFamily="34" charset="0"/>
              </a:rPr>
              <a:t>cf. Revelation 5:12</a:t>
            </a:r>
          </a:p>
          <a:p>
            <a:pPr lvl="1"/>
            <a:r>
              <a:rPr lang="en-US" b="1" i="1" dirty="0">
                <a:solidFill>
                  <a:schemeClr val="accent5">
                    <a:lumMod val="20000"/>
                    <a:lumOff val="80000"/>
                  </a:schemeClr>
                </a:solidFill>
                <a:latin typeface="Arial Narrow" pitchFamily="34" charset="0"/>
              </a:rPr>
              <a:t>All things came from Him.</a:t>
            </a:r>
          </a:p>
          <a:p>
            <a:pPr lvl="1"/>
            <a:r>
              <a:rPr lang="en-US" b="1" i="1" dirty="0">
                <a:solidFill>
                  <a:schemeClr val="accent5">
                    <a:lumMod val="20000"/>
                    <a:lumOff val="80000"/>
                  </a:schemeClr>
                </a:solidFill>
                <a:latin typeface="Arial Narrow" pitchFamily="34" charset="0"/>
              </a:rPr>
              <a:t>He created all things.</a:t>
            </a:r>
          </a:p>
          <a:p>
            <a:pPr lvl="2"/>
            <a:r>
              <a:rPr lang="en-US" b="1" dirty="0">
                <a:solidFill>
                  <a:schemeClr val="bg1"/>
                </a:solidFill>
                <a:latin typeface="Arial Narrow" pitchFamily="34" charset="0"/>
              </a:rPr>
              <a:t>Acts 14:15; 17:24-28</a:t>
            </a:r>
          </a:p>
        </p:txBody>
      </p:sp>
      <p:sp>
        <p:nvSpPr>
          <p:cNvPr id="4" name="Rectangle 3">
            <a:extLst>
              <a:ext uri="{FF2B5EF4-FFF2-40B4-BE49-F238E27FC236}">
                <a16:creationId xmlns:a16="http://schemas.microsoft.com/office/drawing/2014/main" id="{8AEB5929-2101-42A2-9628-49DE60D5003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33663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503209"/>
            <a:ext cx="8382000" cy="585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66C9B486-D5C0-4A19-8933-56516CB4357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79686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14350"/>
            <a:ext cx="83820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31609394-46A0-4785-AEB6-9ECF1CDC069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18499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871"/>
            <a:ext cx="8229600" cy="769441"/>
          </a:xfrm>
          <a:solidFill>
            <a:srgbClr val="0000FF"/>
          </a:solidFill>
          <a:ln w="38100">
            <a:solidFill>
              <a:schemeClr val="tx1"/>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Romans 1:25</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685800" y="1447802"/>
            <a:ext cx="7696200" cy="4983163"/>
          </a:xfrm>
          <a:prstGeom prst="rect">
            <a:avLst/>
          </a:prstGeom>
          <a:noFill/>
          <a:ln w="9525">
            <a:noFill/>
            <a:miter lim="800000"/>
            <a:headEnd/>
            <a:tailEnd/>
          </a:ln>
        </p:spPr>
      </p:pic>
      <p:sp>
        <p:nvSpPr>
          <p:cNvPr id="5" name="TextBox 4"/>
          <p:cNvSpPr txBox="1"/>
          <p:nvPr/>
        </p:nvSpPr>
        <p:spPr>
          <a:xfrm>
            <a:off x="1477938" y="1828018"/>
            <a:ext cx="6019800" cy="2308324"/>
          </a:xfrm>
          <a:prstGeom prst="rect">
            <a:avLst/>
          </a:prstGeom>
          <a:noFill/>
        </p:spPr>
        <p:txBody>
          <a:bodyPr wrap="square" rtlCol="0">
            <a:spAutoFit/>
          </a:bodyPr>
          <a:lstStyle/>
          <a:p>
            <a:pPr algn="ctr"/>
            <a:r>
              <a:rPr lang="en-US" sz="3200" b="1" i="1" dirty="0">
                <a:solidFill>
                  <a:srgbClr val="0000FF"/>
                </a:solidFill>
                <a:latin typeface="Arial" pitchFamily="34" charset="0"/>
                <a:cs typeface="Arial" pitchFamily="34" charset="0"/>
              </a:rPr>
              <a:t>“</a:t>
            </a:r>
            <a:r>
              <a:rPr lang="en-US" sz="2800" b="1" i="1" dirty="0">
                <a:solidFill>
                  <a:srgbClr val="0000FF"/>
                </a:solidFill>
                <a:latin typeface="Arial" pitchFamily="34" charset="0"/>
                <a:cs typeface="Arial" pitchFamily="34" charset="0"/>
              </a:rPr>
              <a:t>Who exchanged the truth of God for the lie, and worshiped and served the creature rather than the Creator, who is blessed forever. Amen.”</a:t>
            </a:r>
          </a:p>
        </p:txBody>
      </p:sp>
      <p:sp>
        <p:nvSpPr>
          <p:cNvPr id="6" name="TextBox 5"/>
          <p:cNvSpPr txBox="1"/>
          <p:nvPr/>
        </p:nvSpPr>
        <p:spPr>
          <a:xfrm>
            <a:off x="1371599" y="5247382"/>
            <a:ext cx="6251331" cy="1077218"/>
          </a:xfrm>
          <a:prstGeom prst="rect">
            <a:avLst/>
          </a:prstGeom>
          <a:solidFill>
            <a:srgbClr val="0000FF"/>
          </a:solidFill>
          <a:ln w="38100">
            <a:solidFill>
              <a:schemeClr val="tx1"/>
            </a:solidFill>
          </a:ln>
        </p:spPr>
        <p:txBody>
          <a:bodyPr wrap="square" rtlCol="0">
            <a:spAutoFit/>
          </a:bodyPr>
          <a:lstStyle/>
          <a:p>
            <a:pPr algn="ctr"/>
            <a:r>
              <a:rPr lang="en-US" sz="3200" b="1" dirty="0">
                <a:solidFill>
                  <a:srgbClr val="4BACC6">
                    <a:lumMod val="60000"/>
                    <a:lumOff val="40000"/>
                  </a:srgbClr>
                </a:solidFill>
                <a:latin typeface="Arial" pitchFamily="34" charset="0"/>
                <a:cs typeface="Arial" pitchFamily="34" charset="0"/>
              </a:rPr>
              <a:t>Such Honor Belongs </a:t>
            </a:r>
          </a:p>
          <a:p>
            <a:pPr algn="ctr"/>
            <a:r>
              <a:rPr lang="en-US" sz="3200" b="1" dirty="0">
                <a:solidFill>
                  <a:srgbClr val="4BACC6">
                    <a:lumMod val="60000"/>
                    <a:lumOff val="40000"/>
                  </a:srgbClr>
                </a:solidFill>
                <a:latin typeface="Arial" pitchFamily="34" charset="0"/>
                <a:cs typeface="Arial" pitchFamily="34" charset="0"/>
              </a:rPr>
              <a:t>Only to God!</a:t>
            </a:r>
          </a:p>
        </p:txBody>
      </p:sp>
      <p:sp>
        <p:nvSpPr>
          <p:cNvPr id="7" name="Rectangle 6">
            <a:extLst>
              <a:ext uri="{FF2B5EF4-FFF2-40B4-BE49-F238E27FC236}">
                <a16:creationId xmlns:a16="http://schemas.microsoft.com/office/drawing/2014/main" id="{8C2381AB-2D40-44EB-9BC5-B15E1E4B2ED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lang="en-US" sz="2000" b="1" kern="0" dirty="0">
                <a:solidFill>
                  <a:prstClr val="black"/>
                </a:solidFill>
                <a:latin typeface="Arial" panose="020B0604020202020204" pitchFamily="34" charset="0"/>
                <a:cs typeface="Arial" panose="020B0604020202020204" pitchFamily="34" charset="0"/>
              </a:rPr>
              <a:t>Revelation 4 and 5</a:t>
            </a:r>
          </a:p>
        </p:txBody>
      </p:sp>
    </p:spTree>
    <p:extLst>
      <p:ext uri="{BB962C8B-B14F-4D97-AF65-F5344CB8AC3E}">
        <p14:creationId xmlns:p14="http://schemas.microsoft.com/office/powerpoint/2010/main" val="299540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2762052" y="1905000"/>
            <a:ext cx="3619902" cy="1089529"/>
          </a:xfrm>
        </p:spPr>
        <p:txBody>
          <a:bodyPr>
            <a:spAutoFit/>
          </a:bodyPr>
          <a:lstStyle/>
          <a:p>
            <a:pPr algn="ctr"/>
            <a:r>
              <a:rPr lang="en-US" dirty="0">
                <a:solidFill>
                  <a:schemeClr val="tx1"/>
                </a:solidFill>
              </a:rPr>
              <a:t>Chapter 5</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98066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52"/>
            <a:ext cx="8229600" cy="769441"/>
          </a:xfrm>
          <a:solidFill>
            <a:srgbClr val="0000FF"/>
          </a:solidFill>
          <a:ln w="38100">
            <a:solidFill>
              <a:srgbClr val="00B0F0"/>
            </a:solidFill>
          </a:ln>
        </p:spPr>
        <p:txBody>
          <a:bodyPr>
            <a:spAutoFit/>
          </a:bodyPr>
          <a:lstStyle/>
          <a:p>
            <a:r>
              <a:rPr lang="en-US" b="1" u="sng" dirty="0">
                <a:solidFill>
                  <a:schemeClr val="accent5">
                    <a:lumMod val="40000"/>
                    <a:lumOff val="60000"/>
                  </a:schemeClr>
                </a:solidFill>
                <a:latin typeface="Arial" pitchFamily="34" charset="0"/>
                <a:cs typeface="Arial" pitchFamily="34" charset="0"/>
              </a:rPr>
              <a:t>Revelation 4:1</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90600" y="1447802"/>
            <a:ext cx="7086600" cy="4983163"/>
          </a:xfrm>
          <a:prstGeom prst="rect">
            <a:avLst/>
          </a:prstGeom>
          <a:noFill/>
          <a:ln w="9525">
            <a:noFill/>
            <a:miter lim="800000"/>
            <a:headEnd/>
            <a:tailEnd/>
          </a:ln>
        </p:spPr>
      </p:pic>
      <p:sp>
        <p:nvSpPr>
          <p:cNvPr id="5" name="TextBox 4"/>
          <p:cNvSpPr txBox="1"/>
          <p:nvPr/>
        </p:nvSpPr>
        <p:spPr>
          <a:xfrm>
            <a:off x="1781665" y="1844459"/>
            <a:ext cx="541020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Narrow" pitchFamily="34" charset="0"/>
                <a:ea typeface="+mn-ea"/>
                <a:cs typeface="+mn-cs"/>
              </a:rPr>
              <a:t>“After these things I saw, and behold, a door opened in heaven, and the first voice that I heard, (a voice) as of a trumpet speaking with me, one saying, Come up hither, and I will show thee the things which must come to pass hereafter.”</a:t>
            </a:r>
          </a:p>
        </p:txBody>
      </p:sp>
      <p:sp>
        <p:nvSpPr>
          <p:cNvPr id="6" name="TextBox 5"/>
          <p:cNvSpPr txBox="1"/>
          <p:nvPr/>
        </p:nvSpPr>
        <p:spPr>
          <a:xfrm>
            <a:off x="1600200" y="5257802"/>
            <a:ext cx="5715000" cy="584775"/>
          </a:xfrm>
          <a:prstGeom prst="rect">
            <a:avLst/>
          </a:prstGeom>
          <a:solidFill>
            <a:srgbClr val="0000FF"/>
          </a:solidFill>
          <a:ln w="381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BACC6">
                    <a:lumMod val="60000"/>
                    <a:lumOff val="40000"/>
                  </a:srgbClr>
                </a:solidFill>
                <a:effectLst/>
                <a:uLnTx/>
                <a:uFillTx/>
                <a:latin typeface="Arial" pitchFamily="34" charset="0"/>
                <a:ea typeface="+mn-ea"/>
                <a:cs typeface="Arial" pitchFamily="34" charset="0"/>
              </a:rPr>
              <a:t>A Door Opens in Heaven!</a:t>
            </a:r>
          </a:p>
        </p:txBody>
      </p:sp>
      <p:sp>
        <p:nvSpPr>
          <p:cNvPr id="7" name="Rectangle 6">
            <a:extLst>
              <a:ext uri="{FF2B5EF4-FFF2-40B4-BE49-F238E27FC236}">
                <a16:creationId xmlns:a16="http://schemas.microsoft.com/office/drawing/2014/main" id="{81CF14F3-E58C-4863-BA2E-2B0615E5D8F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409093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61877" y="812512"/>
            <a:ext cx="7220245" cy="584775"/>
          </a:xfrm>
          <a:prstGeom prst="rect">
            <a:avLst/>
          </a:prstGeom>
          <a:noFill/>
          <a:ln>
            <a:noFill/>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altLang="en-US" sz="3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Worthy is the Lamb and the Scroll</a:t>
            </a:r>
            <a:r>
              <a:rPr kumimoji="0" lang="en-US" altLang="en-US" sz="32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29705" name="Text Box 9"/>
          <p:cNvSpPr txBox="1">
            <a:spLocks noChangeArrowheads="1"/>
          </p:cNvSpPr>
          <p:nvPr/>
        </p:nvSpPr>
        <p:spPr bwMode="auto">
          <a:xfrm>
            <a:off x="685800" y="2254250"/>
            <a:ext cx="7772400" cy="2806922"/>
          </a:xfrm>
          <a:prstGeom prst="rect">
            <a:avLst/>
          </a:prstGeom>
          <a:noFill/>
          <a:ln>
            <a:noFill/>
          </a:ln>
          <a:effectLst/>
        </p:spPr>
        <p:txBody>
          <a:bodyPr wrap="square">
            <a:spAutoFit/>
          </a:bodyPr>
          <a:lstStyle>
            <a:lvl1pPr defTabSz="152400">
              <a:tabLst>
                <a:tab pos="457200" algn="l"/>
              </a:tabLst>
              <a:defRPr>
                <a:solidFill>
                  <a:schemeClr val="tx1"/>
                </a:solidFill>
                <a:latin typeface="Arial" panose="020B0604020202020204" pitchFamily="34" charset="0"/>
              </a:defRPr>
            </a:lvl1pPr>
            <a:lvl2pPr marL="173038" indent="173038" defTabSz="152400">
              <a:tabLst>
                <a:tab pos="457200" algn="l"/>
              </a:tabLst>
              <a:defRPr>
                <a:solidFill>
                  <a:schemeClr val="tx1"/>
                </a:solidFill>
                <a:latin typeface="Arial" panose="020B0604020202020204" pitchFamily="34" charset="0"/>
              </a:defRPr>
            </a:lvl2pPr>
            <a:lvl3pPr marL="965200" defTabSz="152400">
              <a:tabLst>
                <a:tab pos="457200" algn="l"/>
              </a:tabLst>
              <a:defRPr>
                <a:solidFill>
                  <a:schemeClr val="tx1"/>
                </a:solidFill>
                <a:latin typeface="Arial" panose="020B0604020202020204" pitchFamily="34" charset="0"/>
              </a:defRPr>
            </a:lvl3pPr>
            <a:lvl4pPr defTabSz="152400">
              <a:tabLst>
                <a:tab pos="457200" algn="l"/>
              </a:tabLst>
              <a:defRPr>
                <a:solidFill>
                  <a:schemeClr val="tx1"/>
                </a:solidFill>
                <a:latin typeface="Arial" panose="020B0604020202020204" pitchFamily="34" charset="0"/>
              </a:defRPr>
            </a:lvl4pPr>
            <a:lvl5pPr defTabSz="152400">
              <a:tabLst>
                <a:tab pos="457200" algn="l"/>
              </a:tabLst>
              <a:defRPr>
                <a:solidFill>
                  <a:schemeClr val="tx1"/>
                </a:solidFill>
                <a:latin typeface="Arial" panose="020B0604020202020204" pitchFamily="34" charset="0"/>
              </a:defRPr>
            </a:lvl5pPr>
            <a:lvl6pPr defTabSz="152400" fontAlgn="base">
              <a:spcBef>
                <a:spcPct val="0"/>
              </a:spcBef>
              <a:spcAft>
                <a:spcPct val="0"/>
              </a:spcAft>
              <a:tabLst>
                <a:tab pos="457200" algn="l"/>
              </a:tabLst>
              <a:defRPr>
                <a:solidFill>
                  <a:schemeClr val="tx1"/>
                </a:solidFill>
                <a:latin typeface="Arial" panose="020B0604020202020204" pitchFamily="34" charset="0"/>
              </a:defRPr>
            </a:lvl6pPr>
            <a:lvl7pPr defTabSz="152400" fontAlgn="base">
              <a:spcBef>
                <a:spcPct val="0"/>
              </a:spcBef>
              <a:spcAft>
                <a:spcPct val="0"/>
              </a:spcAft>
              <a:tabLst>
                <a:tab pos="457200" algn="l"/>
              </a:tabLst>
              <a:defRPr>
                <a:solidFill>
                  <a:schemeClr val="tx1"/>
                </a:solidFill>
                <a:latin typeface="Arial" panose="020B0604020202020204" pitchFamily="34" charset="0"/>
              </a:defRPr>
            </a:lvl7pPr>
            <a:lvl8pPr defTabSz="152400" fontAlgn="base">
              <a:spcBef>
                <a:spcPct val="0"/>
              </a:spcBef>
              <a:spcAft>
                <a:spcPct val="0"/>
              </a:spcAft>
              <a:tabLst>
                <a:tab pos="457200" algn="l"/>
              </a:tabLst>
              <a:defRPr>
                <a:solidFill>
                  <a:schemeClr val="tx1"/>
                </a:solidFill>
                <a:latin typeface="Arial" panose="020B0604020202020204" pitchFamily="34" charset="0"/>
              </a:defRPr>
            </a:lvl8pPr>
            <a:lvl9pPr defTabSz="152400" fontAlgn="base">
              <a:spcBef>
                <a:spcPct val="0"/>
              </a:spcBef>
              <a:spcAft>
                <a:spcPct val="0"/>
              </a:spcAft>
              <a:tabLst>
                <a:tab pos="457200" algn="l"/>
              </a:tabLst>
              <a:defRPr>
                <a:solidFill>
                  <a:schemeClr val="tx1"/>
                </a:solidFill>
                <a:latin typeface="Arial" panose="020B0604020202020204" pitchFamily="34" charset="0"/>
              </a:defRPr>
            </a:lvl9pPr>
          </a:lstStyle>
          <a:p>
            <a:pPr marL="571500" marR="0" lvl="0" indent="-571500" algn="l" defTabSz="152400" rtl="0" eaLnBrk="1" fontAlgn="auto" latinLnBrk="0" hangingPunct="1">
              <a:lnSpc>
                <a:spcPct val="90000"/>
              </a:lnSpc>
              <a:spcBef>
                <a:spcPts val="0"/>
              </a:spcBef>
              <a:spcAft>
                <a:spcPts val="0"/>
              </a:spcAft>
              <a:buClrTx/>
              <a:buSzTx/>
              <a:buFont typeface="+mj-lt"/>
              <a:buAutoNum type="romanUcPeriod"/>
              <a:tabLst>
                <a:tab pos="457200" algn="l"/>
              </a:tabLst>
              <a:defRPr/>
            </a:pPr>
            <a:r>
              <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 Scroll That No One Could Open (verses 1-4)</a:t>
            </a:r>
            <a:br>
              <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br>
            <a:endParaRPr kumimoji="0" lang="en-US" alt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571500" marR="0" lvl="0" indent="-571500" algn="l" defTabSz="152400" rtl="0" eaLnBrk="1" fontAlgn="auto" latinLnBrk="0" hangingPunct="1">
              <a:lnSpc>
                <a:spcPct val="90000"/>
              </a:lnSpc>
              <a:spcBef>
                <a:spcPts val="0"/>
              </a:spcBef>
              <a:spcAft>
                <a:spcPts val="0"/>
              </a:spcAft>
              <a:buClrTx/>
              <a:buSzTx/>
              <a:buFont typeface="+mj-lt"/>
              <a:buAutoNum type="romanUcPeriod"/>
              <a:tabLst>
                <a:tab pos="457200" algn="l"/>
              </a:tabLst>
              <a:defRPr/>
            </a:pPr>
            <a:r>
              <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The Lamb Takes The Scroll (verses 5-7)</a:t>
            </a:r>
            <a:br>
              <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br>
            <a:endParaRPr kumimoji="0" lang="en-US" alt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571500" marR="0" lvl="0" indent="-571500" algn="l" defTabSz="152400" rtl="0" eaLnBrk="1" fontAlgn="auto" latinLnBrk="0" hangingPunct="1">
              <a:lnSpc>
                <a:spcPct val="90000"/>
              </a:lnSpc>
              <a:spcBef>
                <a:spcPts val="0"/>
              </a:spcBef>
              <a:spcAft>
                <a:spcPts val="0"/>
              </a:spcAft>
              <a:buClrTx/>
              <a:buSzTx/>
              <a:buFont typeface="+mj-lt"/>
              <a:buAutoNum type="romanUcPeriod"/>
              <a:tabLst>
                <a:tab pos="457200" algn="l"/>
              </a:tabLst>
              <a:defRPr/>
            </a:pPr>
            <a:r>
              <a:rPr kumimoji="0" lang="en-US" altLang="en-US" sz="28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Worship of the Lamb as Worthy (verses 8-14)</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
        <p:nvSpPr>
          <p:cNvPr id="2" name="Slide Number Placeholder 1">
            <a:extLst>
              <a:ext uri="{FF2B5EF4-FFF2-40B4-BE49-F238E27FC236}">
                <a16:creationId xmlns:a16="http://schemas.microsoft.com/office/drawing/2014/main" id="{EF80D0C0-0019-4D79-868A-FC7F21879DF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06085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609600" y="1143004"/>
            <a:ext cx="7924800" cy="2616101"/>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“Only Christ can open the book and carry forth God’s judgments on wicked men. The destiny of men is in the nail-pierced hands of the Lamb who was slain.”</a:t>
            </a:r>
            <a:endParaRPr kumimoji="0" lang="en-US" altLang="en-US" sz="1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400" b="0" i="1"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Ray Summers, </a:t>
            </a:r>
            <a:r>
              <a:rPr kumimoji="0" lang="en-US" altLang="en-US" sz="2400" b="0" i="1"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Worthy is the Lamb</a:t>
            </a:r>
            <a:r>
              <a:rPr kumimoji="0" lang="en-US" altLang="en-US" sz="2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Page 136</a:t>
            </a:r>
          </a:p>
        </p:txBody>
      </p:sp>
      <p:sp>
        <p:nvSpPr>
          <p:cNvPr id="3" name="Rectangle 2"/>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
        <p:nvSpPr>
          <p:cNvPr id="2" name="Slide Number Placeholder 1">
            <a:extLst>
              <a:ext uri="{FF2B5EF4-FFF2-40B4-BE49-F238E27FC236}">
                <a16:creationId xmlns:a16="http://schemas.microsoft.com/office/drawing/2014/main" id="{6F6FAE53-CC3E-47E0-91D5-E6CA4AAC6A8E}"/>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89989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2517591" y="629334"/>
            <a:ext cx="4108817" cy="646331"/>
          </a:xfrm>
          <a:prstGeom prst="rect">
            <a:avLst/>
          </a:prstGeom>
          <a:noFill/>
          <a:ln w="95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What Is The Point?</a:t>
            </a:r>
          </a:p>
        </p:txBody>
      </p:sp>
      <p:sp>
        <p:nvSpPr>
          <p:cNvPr id="51205" name="Text Box 5"/>
          <p:cNvSpPr txBox="1">
            <a:spLocks noChangeArrowheads="1"/>
          </p:cNvSpPr>
          <p:nvPr/>
        </p:nvSpPr>
        <p:spPr bwMode="auto">
          <a:xfrm>
            <a:off x="609600" y="1828800"/>
            <a:ext cx="7924800" cy="2677656"/>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“Believing in the power of God (chap. 4) and the redeeming love of God (chap. 5), there is no enemy or force of evil which Christians need to fear. They can enter the conflict or endure evil knowing that God is still on his throne; he has not laid aside his scepter; he has …</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
        <p:nvSpPr>
          <p:cNvPr id="2" name="Slide Number Placeholder 1">
            <a:extLst>
              <a:ext uri="{FF2B5EF4-FFF2-40B4-BE49-F238E27FC236}">
                <a16:creationId xmlns:a16="http://schemas.microsoft.com/office/drawing/2014/main" id="{AC807A28-70B4-44E8-AF7D-3DB1CF99621A}"/>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5787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2517591" y="629334"/>
            <a:ext cx="4108817" cy="646331"/>
          </a:xfrm>
          <a:prstGeom prst="rect">
            <a:avLst/>
          </a:prstGeom>
          <a:noFill/>
          <a:ln w="9525">
            <a:noFill/>
            <a:miter lim="800000"/>
            <a:headEnd/>
            <a:tailEnd/>
          </a:ln>
          <a:effectLst/>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What Is The Point?</a:t>
            </a:r>
          </a:p>
        </p:txBody>
      </p:sp>
      <p:sp>
        <p:nvSpPr>
          <p:cNvPr id="51205" name="Text Box 5"/>
          <p:cNvSpPr txBox="1">
            <a:spLocks noChangeArrowheads="1"/>
          </p:cNvSpPr>
          <p:nvPr/>
        </p:nvSpPr>
        <p:spPr bwMode="auto">
          <a:xfrm>
            <a:off x="609600" y="1828804"/>
            <a:ext cx="7924800" cy="2800767"/>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not abandoned his throne to any other. He is mightier than all the forces arrayed against his people. Faith in him gives man the proper evaluation of life, of its issues and their outcome.”</a:t>
            </a: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 Ray Summers, </a:t>
            </a:r>
            <a:r>
              <a:rPr kumimoji="0" lang="en-US" altLang="en-US" sz="2400" b="0" i="1"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Worthy is the Lamb</a:t>
            </a:r>
            <a:r>
              <a:rPr kumimoji="0" lang="en-US" altLang="en-US" sz="2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Page 137</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
        <p:nvSpPr>
          <p:cNvPr id="2" name="Slide Number Placeholder 1">
            <a:extLst>
              <a:ext uri="{FF2B5EF4-FFF2-40B4-BE49-F238E27FC236}">
                <a16:creationId xmlns:a16="http://schemas.microsoft.com/office/drawing/2014/main" id="{FD6043D1-1DD4-4513-ADFF-11245805D4D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15058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8892"/>
            <a:ext cx="8305800" cy="769441"/>
          </a:xfrm>
        </p:spPr>
        <p:txBody>
          <a:bodyPr>
            <a:spAutoFit/>
          </a:bodyPr>
          <a:lstStyle/>
          <a:p>
            <a:r>
              <a:rPr lang="en-US" b="1" u="sng" dirty="0">
                <a:solidFill>
                  <a:schemeClr val="bg1"/>
                </a:solidFill>
                <a:latin typeface="Arial" pitchFamily="34" charset="0"/>
                <a:cs typeface="Arial" pitchFamily="34" charset="0"/>
              </a:rPr>
              <a:t>Book of Revelation: Chapter 5</a:t>
            </a:r>
          </a:p>
        </p:txBody>
      </p:sp>
      <p:sp>
        <p:nvSpPr>
          <p:cNvPr id="3" name="Subtitle 2"/>
          <p:cNvSpPr>
            <a:spLocks noGrp="1"/>
          </p:cNvSpPr>
          <p:nvPr>
            <p:ph type="subTitle" idx="1"/>
          </p:nvPr>
        </p:nvSpPr>
        <p:spPr>
          <a:xfrm>
            <a:off x="1371600" y="5562600"/>
            <a:ext cx="6400800" cy="707886"/>
          </a:xfrm>
          <a:solidFill>
            <a:srgbClr val="0000FF"/>
          </a:solidFill>
          <a:ln w="38100">
            <a:solidFill>
              <a:schemeClr val="tx1"/>
            </a:solidFill>
          </a:ln>
        </p:spPr>
        <p:txBody>
          <a:bodyPr>
            <a:spAutoFit/>
          </a:bodyPr>
          <a:lstStyle/>
          <a:p>
            <a:r>
              <a:rPr lang="en-US" sz="4000" b="1" dirty="0">
                <a:solidFill>
                  <a:schemeClr val="bg1"/>
                </a:solidFill>
                <a:latin typeface="Arial" pitchFamily="34" charset="0"/>
                <a:cs typeface="Arial" pitchFamily="34" charset="0"/>
              </a:rPr>
              <a:t>The Lion – Lamb</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14513"/>
            <a:ext cx="6629400" cy="357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FF58DBE-8B15-4664-B63F-C9451189490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993353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5:1</a:t>
            </a:r>
          </a:p>
        </p:txBody>
      </p:sp>
      <p:pic>
        <p:nvPicPr>
          <p:cNvPr id="4" name="Picture 3"/>
          <p:cNvPicPr>
            <a:picLocks noChangeAspect="1" noChangeArrowheads="1"/>
          </p:cNvPicPr>
          <p:nvPr/>
        </p:nvPicPr>
        <p:blipFill>
          <a:blip r:embed="rId2" cstate="print"/>
          <a:srcRect/>
          <a:stretch>
            <a:fillRect/>
          </a:stretch>
        </p:blipFill>
        <p:spPr bwMode="auto">
          <a:xfrm>
            <a:off x="1371600" y="1447800"/>
            <a:ext cx="6400800" cy="5029200"/>
          </a:xfrm>
          <a:prstGeom prst="rect">
            <a:avLst/>
          </a:prstGeom>
          <a:noFill/>
          <a:ln w="9525">
            <a:noFill/>
            <a:miter lim="800000"/>
            <a:headEnd/>
            <a:tailEnd/>
          </a:ln>
        </p:spPr>
      </p:pic>
      <p:sp>
        <p:nvSpPr>
          <p:cNvPr id="5" name="TextBox 4"/>
          <p:cNvSpPr txBox="1"/>
          <p:nvPr/>
        </p:nvSpPr>
        <p:spPr>
          <a:xfrm>
            <a:off x="2133600" y="1906012"/>
            <a:ext cx="480060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I saw in the right hand of him that sat on the throne a book written within and on the back, close sealed with seven seals.”</a:t>
            </a:r>
          </a:p>
        </p:txBody>
      </p:sp>
      <p:sp>
        <p:nvSpPr>
          <p:cNvPr id="6" name="Subtitle 2"/>
          <p:cNvSpPr txBox="1">
            <a:spLocks/>
          </p:cNvSpPr>
          <p:nvPr/>
        </p:nvSpPr>
        <p:spPr>
          <a:xfrm>
            <a:off x="1295400" y="56388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The Scroll</a:t>
            </a:r>
          </a:p>
        </p:txBody>
      </p:sp>
      <p:sp>
        <p:nvSpPr>
          <p:cNvPr id="7" name="Rectangle 6">
            <a:extLst>
              <a:ext uri="{FF2B5EF4-FFF2-40B4-BE49-F238E27FC236}">
                <a16:creationId xmlns:a16="http://schemas.microsoft.com/office/drawing/2014/main" id="{629C3BAB-E14B-47D2-B963-2C4DEF82333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186429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71600" y="1371600"/>
            <a:ext cx="6400800" cy="5029200"/>
          </a:xfrm>
          <a:prstGeom prst="rect">
            <a:avLst/>
          </a:prstGeom>
          <a:noFill/>
          <a:ln w="9525">
            <a:noFill/>
            <a:miter lim="800000"/>
            <a:headEnd/>
            <a:tailEnd/>
          </a:ln>
        </p:spPr>
      </p:pic>
      <p:sp>
        <p:nvSpPr>
          <p:cNvPr id="5" name="TextBox 4"/>
          <p:cNvSpPr txBox="1"/>
          <p:nvPr/>
        </p:nvSpPr>
        <p:spPr>
          <a:xfrm>
            <a:off x="2143419" y="1811742"/>
            <a:ext cx="480060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I saw a strong angel proclaiming with a great voice, </a:t>
            </a:r>
            <a:r>
              <a:rPr kumimoji="0" lang="en-US" sz="32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Who is worthy to open the book, and to loose the seals thereof</a:t>
            </a: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t>
            </a:r>
          </a:p>
        </p:txBody>
      </p:sp>
      <p:sp>
        <p:nvSpPr>
          <p:cNvPr id="6" name="Subtitle 2"/>
          <p:cNvSpPr txBox="1">
            <a:spLocks/>
          </p:cNvSpPr>
          <p:nvPr/>
        </p:nvSpPr>
        <p:spPr>
          <a:xfrm>
            <a:off x="1295400" y="51054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The Question</a:t>
            </a:r>
          </a:p>
        </p:txBody>
      </p:sp>
      <p:sp>
        <p:nvSpPr>
          <p:cNvPr id="8"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5:2</a:t>
            </a:r>
          </a:p>
        </p:txBody>
      </p:sp>
      <p:sp>
        <p:nvSpPr>
          <p:cNvPr id="7" name="Rectangle 6">
            <a:extLst>
              <a:ext uri="{FF2B5EF4-FFF2-40B4-BE49-F238E27FC236}">
                <a16:creationId xmlns:a16="http://schemas.microsoft.com/office/drawing/2014/main" id="{682C6C7A-5819-4DCD-BCE4-78E29B60E4E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88165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71600" y="1524000"/>
            <a:ext cx="6400800" cy="5029200"/>
          </a:xfrm>
          <a:prstGeom prst="rect">
            <a:avLst/>
          </a:prstGeom>
          <a:noFill/>
          <a:ln w="9525">
            <a:noFill/>
            <a:miter lim="800000"/>
            <a:headEnd/>
            <a:tailEnd/>
          </a:ln>
        </p:spPr>
      </p:pic>
      <p:sp>
        <p:nvSpPr>
          <p:cNvPr id="5" name="TextBox 4"/>
          <p:cNvSpPr txBox="1"/>
          <p:nvPr/>
        </p:nvSpPr>
        <p:spPr>
          <a:xfrm>
            <a:off x="2143419" y="1929350"/>
            <a:ext cx="48006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no one in the heaven, or on the earth, or under the earth, was able to open the book, or to look thereon.”</a:t>
            </a:r>
          </a:p>
        </p:txBody>
      </p:sp>
      <p:sp>
        <p:nvSpPr>
          <p:cNvPr id="6" name="Subtitle 2"/>
          <p:cNvSpPr txBox="1">
            <a:spLocks/>
          </p:cNvSpPr>
          <p:nvPr/>
        </p:nvSpPr>
        <p:spPr>
          <a:xfrm>
            <a:off x="1371600" y="56388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No One to Open</a:t>
            </a:r>
          </a:p>
        </p:txBody>
      </p:sp>
      <p:sp>
        <p:nvSpPr>
          <p:cNvPr id="8" name="Title 1"/>
          <p:cNvSpPr txBox="1">
            <a:spLocks/>
          </p:cNvSpPr>
          <p:nvPr/>
        </p:nvSpPr>
        <p:spPr>
          <a:xfrm>
            <a:off x="457200" y="387490"/>
            <a:ext cx="8229600" cy="769441"/>
          </a:xfrm>
          <a:prstGeom prst="rect">
            <a:avLst/>
          </a:prstGeom>
        </p:spPr>
        <p:txBody>
          <a:bodyPr vert="horz"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ACF4F4"/>
                </a:solidFill>
                <a:effectLst/>
                <a:uLnTx/>
                <a:uFillTx/>
                <a:latin typeface="Arial" pitchFamily="34" charset="0"/>
                <a:ea typeface="+mn-ea"/>
                <a:cs typeface="Arial" pitchFamily="34" charset="0"/>
              </a:rPr>
              <a:t>Revelation 5:3</a:t>
            </a:r>
          </a:p>
        </p:txBody>
      </p:sp>
      <p:sp>
        <p:nvSpPr>
          <p:cNvPr id="9" name="Rectangle 8">
            <a:extLst>
              <a:ext uri="{FF2B5EF4-FFF2-40B4-BE49-F238E27FC236}">
                <a16:creationId xmlns:a16="http://schemas.microsoft.com/office/drawing/2014/main" id="{68AA7FBB-A4E7-4B12-9CAA-60922E06A10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165370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48" y="1295400"/>
            <a:ext cx="8309452" cy="543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457200"/>
            <a:ext cx="84582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Edwardian Script ITC" pitchFamily="66" charset="0"/>
                <a:ea typeface="+mn-ea"/>
                <a:cs typeface="+mn-cs"/>
              </a:rPr>
              <a:t>Who is worthy to open the scroll and to loose its seals?”</a:t>
            </a:r>
          </a:p>
        </p:txBody>
      </p:sp>
      <p:sp>
        <p:nvSpPr>
          <p:cNvPr id="4" name="Rectangle 3">
            <a:extLst>
              <a:ext uri="{FF2B5EF4-FFF2-40B4-BE49-F238E27FC236}">
                <a16:creationId xmlns:a16="http://schemas.microsoft.com/office/drawing/2014/main" id="{5A84BD35-6D45-4FAE-A966-E0526FAE93A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125228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314"/>
            <a:ext cx="8229600" cy="769441"/>
          </a:xfrm>
        </p:spPr>
        <p:txBody>
          <a:bodyPr>
            <a:spAutoFit/>
          </a:bodyPr>
          <a:lstStyle/>
          <a:p>
            <a:r>
              <a:rPr lang="en-US" b="1" u="sng" dirty="0">
                <a:solidFill>
                  <a:srgbClr val="ACF4F4"/>
                </a:solidFill>
                <a:latin typeface="Arial" pitchFamily="34" charset="0"/>
                <a:cs typeface="Arial" pitchFamily="34" charset="0"/>
              </a:rPr>
              <a:t>God Holds the Sealed Book</a:t>
            </a:r>
          </a:p>
        </p:txBody>
      </p:sp>
      <p:sp>
        <p:nvSpPr>
          <p:cNvPr id="3" name="Content Placeholder 2"/>
          <p:cNvSpPr>
            <a:spLocks noGrp="1"/>
          </p:cNvSpPr>
          <p:nvPr>
            <p:ph idx="1"/>
          </p:nvPr>
        </p:nvSpPr>
        <p:spPr>
          <a:xfrm>
            <a:off x="457200" y="1447800"/>
            <a:ext cx="8229600" cy="5312223"/>
          </a:xfrm>
          <a:solidFill>
            <a:srgbClr val="ACF4F4">
              <a:alpha val="80000"/>
            </a:srgbClr>
          </a:solidFill>
          <a:ln w="38100">
            <a:solidFill>
              <a:srgbClr val="0000FF"/>
            </a:solidFill>
          </a:ln>
        </p:spPr>
        <p:txBody>
          <a:bodyPr>
            <a:spAutoFit/>
          </a:bodyPr>
          <a:lstStyle/>
          <a:p>
            <a:r>
              <a:rPr lang="en-US" dirty="0">
                <a:solidFill>
                  <a:srgbClr val="0000FF"/>
                </a:solidFill>
                <a:latin typeface="Arial Narrow" pitchFamily="34" charset="0"/>
              </a:rPr>
              <a:t>“</a:t>
            </a:r>
            <a:r>
              <a:rPr lang="en-US" b="1" dirty="0">
                <a:solidFill>
                  <a:srgbClr val="0000FF"/>
                </a:solidFill>
                <a:latin typeface="Arial Narrow" pitchFamily="34" charset="0"/>
              </a:rPr>
              <a:t>Scroll</a:t>
            </a:r>
            <a:r>
              <a:rPr lang="en-US" dirty="0">
                <a:solidFill>
                  <a:srgbClr val="0000FF"/>
                </a:solidFill>
                <a:latin typeface="Arial Narrow" pitchFamily="34" charset="0"/>
              </a:rPr>
              <a:t>” – sheets of papyrus joined edge-to-edge (rolled)</a:t>
            </a:r>
          </a:p>
          <a:p>
            <a:r>
              <a:rPr lang="en-US" dirty="0">
                <a:solidFill>
                  <a:srgbClr val="0000FF"/>
                </a:solidFill>
                <a:latin typeface="Arial Narrow" pitchFamily="34" charset="0"/>
              </a:rPr>
              <a:t>“</a:t>
            </a:r>
            <a:r>
              <a:rPr lang="en-US" b="1" dirty="0">
                <a:solidFill>
                  <a:srgbClr val="0000FF"/>
                </a:solidFill>
                <a:latin typeface="Arial Narrow" pitchFamily="34" charset="0"/>
              </a:rPr>
              <a:t>Written inside and on the back</a:t>
            </a:r>
            <a:r>
              <a:rPr lang="en-US" dirty="0">
                <a:solidFill>
                  <a:srgbClr val="0000FF"/>
                </a:solidFill>
                <a:latin typeface="Arial Narrow" pitchFamily="34" charset="0"/>
              </a:rPr>
              <a:t>” no blank spaces – full on both sides, written to capacity. Nothing lacking.</a:t>
            </a:r>
          </a:p>
          <a:p>
            <a:r>
              <a:rPr lang="en-US" dirty="0">
                <a:solidFill>
                  <a:srgbClr val="0000FF"/>
                </a:solidFill>
                <a:latin typeface="Arial Narrow" pitchFamily="34" charset="0"/>
              </a:rPr>
              <a:t>“</a:t>
            </a:r>
            <a:r>
              <a:rPr lang="en-US" b="1" dirty="0">
                <a:solidFill>
                  <a:srgbClr val="0000FF"/>
                </a:solidFill>
                <a:latin typeface="Arial Narrow" pitchFamily="34" charset="0"/>
              </a:rPr>
              <a:t>Sealed up</a:t>
            </a:r>
            <a:r>
              <a:rPr lang="en-US" dirty="0">
                <a:solidFill>
                  <a:srgbClr val="0000FF"/>
                </a:solidFill>
                <a:latin typeface="Arial Narrow" pitchFamily="34" charset="0"/>
              </a:rPr>
              <a:t>” only here “closely sealed” – completely sealed</a:t>
            </a:r>
          </a:p>
          <a:p>
            <a:r>
              <a:rPr lang="en-US" dirty="0">
                <a:solidFill>
                  <a:srgbClr val="0000FF"/>
                </a:solidFill>
                <a:latin typeface="Arial Narrow" pitchFamily="34" charset="0"/>
              </a:rPr>
              <a:t>“</a:t>
            </a:r>
            <a:r>
              <a:rPr lang="en-US" b="1" dirty="0">
                <a:solidFill>
                  <a:srgbClr val="0000FF"/>
                </a:solidFill>
                <a:latin typeface="Arial Narrow" pitchFamily="34" charset="0"/>
              </a:rPr>
              <a:t>Seven seals</a:t>
            </a:r>
            <a:r>
              <a:rPr lang="en-US" dirty="0">
                <a:solidFill>
                  <a:srgbClr val="0000FF"/>
                </a:solidFill>
                <a:latin typeface="Arial Narrow" pitchFamily="34" charset="0"/>
              </a:rPr>
              <a:t>” – perfection. The individual seals will reveal each section of the whole, which is the destiny of the church.</a:t>
            </a:r>
          </a:p>
        </p:txBody>
      </p:sp>
      <p:sp>
        <p:nvSpPr>
          <p:cNvPr id="4" name="Rectangle 3">
            <a:extLst>
              <a:ext uri="{FF2B5EF4-FFF2-40B4-BE49-F238E27FC236}">
                <a16:creationId xmlns:a16="http://schemas.microsoft.com/office/drawing/2014/main" id="{08CDA361-313B-4513-8588-9826FF559A0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418079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990600" y="1447802"/>
            <a:ext cx="7086600" cy="4983163"/>
          </a:xfrm>
          <a:prstGeom prst="rect">
            <a:avLst/>
          </a:prstGeom>
          <a:noFill/>
          <a:ln w="9525">
            <a:noFill/>
            <a:miter lim="800000"/>
            <a:headEnd/>
            <a:tailEnd/>
          </a:ln>
        </p:spPr>
      </p:pic>
      <p:sp>
        <p:nvSpPr>
          <p:cNvPr id="5" name="TextBox 4"/>
          <p:cNvSpPr txBox="1"/>
          <p:nvPr/>
        </p:nvSpPr>
        <p:spPr>
          <a:xfrm>
            <a:off x="1780881" y="1860222"/>
            <a:ext cx="541020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“Straightway I was in the Spirit: and behold, there was a throne set in heaven, and one sitting upon the throne”</a:t>
            </a:r>
          </a:p>
        </p:txBody>
      </p:sp>
      <p:sp>
        <p:nvSpPr>
          <p:cNvPr id="6" name="TextBox 5"/>
          <p:cNvSpPr txBox="1"/>
          <p:nvPr/>
        </p:nvSpPr>
        <p:spPr>
          <a:xfrm>
            <a:off x="1676400" y="5257802"/>
            <a:ext cx="5715000" cy="584775"/>
          </a:xfrm>
          <a:prstGeom prst="rect">
            <a:avLst/>
          </a:prstGeom>
          <a:solidFill>
            <a:srgbClr val="0000FF"/>
          </a:solidFill>
          <a:ln w="381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BACC6">
                    <a:lumMod val="60000"/>
                    <a:lumOff val="40000"/>
                  </a:srgbClr>
                </a:solidFill>
                <a:effectLst/>
                <a:uLnTx/>
                <a:uFillTx/>
                <a:latin typeface="Arial" pitchFamily="34" charset="0"/>
                <a:ea typeface="+mn-ea"/>
                <a:cs typeface="Arial" pitchFamily="34" charset="0"/>
              </a:rPr>
              <a:t>“In the Spirit”</a:t>
            </a:r>
          </a:p>
        </p:txBody>
      </p:sp>
      <p:sp>
        <p:nvSpPr>
          <p:cNvPr id="8"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40000"/>
                    <a:lumOff val="60000"/>
                  </a:schemeClr>
                </a:solidFill>
                <a:latin typeface="Arial" pitchFamily="34" charset="0"/>
                <a:cs typeface="Arial" pitchFamily="34" charset="0"/>
              </a:rPr>
              <a:t>Revelation 4:2</a:t>
            </a:r>
          </a:p>
        </p:txBody>
      </p:sp>
      <p:sp>
        <p:nvSpPr>
          <p:cNvPr id="7" name="Rectangle 6">
            <a:extLst>
              <a:ext uri="{FF2B5EF4-FFF2-40B4-BE49-F238E27FC236}">
                <a16:creationId xmlns:a16="http://schemas.microsoft.com/office/drawing/2014/main" id="{5A10A618-4C9D-49BC-8D70-AD84843B85E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258669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189"/>
            <a:ext cx="8229600" cy="1446550"/>
          </a:xfrm>
        </p:spPr>
        <p:txBody>
          <a:bodyPr>
            <a:spAutoFit/>
          </a:bodyPr>
          <a:lstStyle/>
          <a:p>
            <a:r>
              <a:rPr lang="en-US" b="1" u="sng" dirty="0">
                <a:solidFill>
                  <a:srgbClr val="ACF4F4"/>
                </a:solidFill>
                <a:latin typeface="Arial" pitchFamily="34" charset="0"/>
                <a:cs typeface="Arial" pitchFamily="34" charset="0"/>
              </a:rPr>
              <a:t>Proclamation of the Strong Angel</a:t>
            </a:r>
          </a:p>
        </p:txBody>
      </p:sp>
      <p:sp>
        <p:nvSpPr>
          <p:cNvPr id="3" name="Content Placeholder 2"/>
          <p:cNvSpPr>
            <a:spLocks noGrp="1"/>
          </p:cNvSpPr>
          <p:nvPr>
            <p:ph idx="1"/>
          </p:nvPr>
        </p:nvSpPr>
        <p:spPr>
          <a:xfrm>
            <a:off x="457200" y="1958425"/>
            <a:ext cx="8229600" cy="4370427"/>
          </a:xfrm>
          <a:solidFill>
            <a:srgbClr val="ACF4F4">
              <a:alpha val="80000"/>
            </a:srgbClr>
          </a:solidFill>
          <a:ln w="38100">
            <a:solidFill>
              <a:srgbClr val="0000FF"/>
            </a:solidFill>
          </a:ln>
        </p:spPr>
        <p:txBody>
          <a:bodyPr>
            <a:spAutoFit/>
          </a:bodyPr>
          <a:lstStyle/>
          <a:p>
            <a:r>
              <a:rPr lang="en-US" i="1" dirty="0">
                <a:latin typeface="Arial Narrow" pitchFamily="34" charset="0"/>
                <a:cs typeface="Arial" pitchFamily="34" charset="0"/>
              </a:rPr>
              <a:t>“</a:t>
            </a:r>
            <a:r>
              <a:rPr lang="en-US" b="1" i="1" dirty="0">
                <a:latin typeface="Arial Narrow" pitchFamily="34" charset="0"/>
                <a:cs typeface="Arial" pitchFamily="34" charset="0"/>
              </a:rPr>
              <a:t>Strong angel</a:t>
            </a:r>
            <a:r>
              <a:rPr lang="en-US" i="1" dirty="0">
                <a:latin typeface="Arial Narrow" pitchFamily="34" charset="0"/>
                <a:cs typeface="Arial" pitchFamily="34" charset="0"/>
              </a:rPr>
              <a:t>” </a:t>
            </a:r>
            <a:r>
              <a:rPr lang="en-US" dirty="0">
                <a:latin typeface="Arial Narrow" pitchFamily="34" charset="0"/>
                <a:cs typeface="Arial" pitchFamily="34" charset="0"/>
              </a:rPr>
              <a:t>has nothing to do with the opening of the book </a:t>
            </a:r>
            <a:r>
              <a:rPr lang="en-US" dirty="0">
                <a:solidFill>
                  <a:srgbClr val="0000FF"/>
                </a:solidFill>
                <a:latin typeface="Arial Narrow" pitchFamily="34" charset="0"/>
                <a:cs typeface="Arial" pitchFamily="34" charset="0"/>
              </a:rPr>
              <a:t>(</a:t>
            </a:r>
            <a:r>
              <a:rPr lang="en-US" b="1" dirty="0">
                <a:solidFill>
                  <a:srgbClr val="0000FF"/>
                </a:solidFill>
                <a:latin typeface="Arial Narrow" pitchFamily="34" charset="0"/>
                <a:cs typeface="Arial" pitchFamily="34" charset="0"/>
              </a:rPr>
              <a:t>10:1; 18:21</a:t>
            </a:r>
            <a:r>
              <a:rPr lang="en-US" dirty="0">
                <a:solidFill>
                  <a:srgbClr val="0000FF"/>
                </a:solidFill>
                <a:latin typeface="Arial Narrow" pitchFamily="34" charset="0"/>
                <a:cs typeface="Arial" pitchFamily="34" charset="0"/>
              </a:rPr>
              <a:t>).</a:t>
            </a:r>
          </a:p>
          <a:p>
            <a:pPr>
              <a:spcBef>
                <a:spcPts val="1200"/>
              </a:spcBef>
            </a:pPr>
            <a:r>
              <a:rPr lang="en-US" i="1" dirty="0">
                <a:latin typeface="Arial Narrow" pitchFamily="34" charset="0"/>
                <a:cs typeface="Arial" pitchFamily="34" charset="0"/>
              </a:rPr>
              <a:t>“</a:t>
            </a:r>
            <a:r>
              <a:rPr lang="en-US" b="1" i="1" dirty="0">
                <a:latin typeface="Arial Narrow" pitchFamily="34" charset="0"/>
                <a:cs typeface="Arial" pitchFamily="34" charset="0"/>
              </a:rPr>
              <a:t>Who is worthy</a:t>
            </a:r>
            <a:r>
              <a:rPr lang="en-US" i="1" dirty="0">
                <a:latin typeface="Arial Narrow" pitchFamily="34" charset="0"/>
                <a:cs typeface="Arial" pitchFamily="34" charset="0"/>
              </a:rPr>
              <a:t>” – </a:t>
            </a:r>
            <a:r>
              <a:rPr lang="en-US" dirty="0">
                <a:latin typeface="Arial Narrow" pitchFamily="34" charset="0"/>
                <a:cs typeface="Arial" pitchFamily="34" charset="0"/>
              </a:rPr>
              <a:t>good enough or qualified:</a:t>
            </a:r>
          </a:p>
          <a:p>
            <a:pPr lvl="1">
              <a:spcBef>
                <a:spcPts val="0"/>
              </a:spcBef>
            </a:pPr>
            <a:r>
              <a:rPr lang="en-US" dirty="0">
                <a:solidFill>
                  <a:srgbClr val="0000FF"/>
                </a:solidFill>
                <a:latin typeface="Arial Narrow" pitchFamily="34" charset="0"/>
                <a:cs typeface="Arial" pitchFamily="34" charset="0"/>
              </a:rPr>
              <a:t>To “</a:t>
            </a:r>
            <a:r>
              <a:rPr lang="en-US" b="1" dirty="0">
                <a:solidFill>
                  <a:srgbClr val="0000FF"/>
                </a:solidFill>
                <a:latin typeface="Arial Narrow" pitchFamily="34" charset="0"/>
                <a:cs typeface="Arial" pitchFamily="34" charset="0"/>
              </a:rPr>
              <a:t>open the book</a:t>
            </a:r>
            <a:r>
              <a:rPr lang="en-US" dirty="0">
                <a:solidFill>
                  <a:srgbClr val="0000FF"/>
                </a:solidFill>
                <a:latin typeface="Arial Narrow" pitchFamily="34" charset="0"/>
                <a:cs typeface="Arial" pitchFamily="34" charset="0"/>
              </a:rPr>
              <a:t>”</a:t>
            </a:r>
          </a:p>
          <a:p>
            <a:pPr lvl="1">
              <a:spcBef>
                <a:spcPts val="0"/>
              </a:spcBef>
            </a:pPr>
            <a:r>
              <a:rPr lang="en-US" dirty="0">
                <a:solidFill>
                  <a:srgbClr val="0000FF"/>
                </a:solidFill>
                <a:latin typeface="Arial Narrow" pitchFamily="34" charset="0"/>
                <a:cs typeface="Arial" pitchFamily="34" charset="0"/>
              </a:rPr>
              <a:t>To “</a:t>
            </a:r>
            <a:r>
              <a:rPr lang="en-US" b="1" dirty="0">
                <a:solidFill>
                  <a:srgbClr val="0000FF"/>
                </a:solidFill>
                <a:latin typeface="Arial Narrow" pitchFamily="34" charset="0"/>
                <a:cs typeface="Arial" pitchFamily="34" charset="0"/>
              </a:rPr>
              <a:t>break the seals</a:t>
            </a:r>
            <a:r>
              <a:rPr lang="en-US" dirty="0">
                <a:solidFill>
                  <a:srgbClr val="0000FF"/>
                </a:solidFill>
                <a:latin typeface="Arial Narrow" pitchFamily="34" charset="0"/>
                <a:cs typeface="Arial" pitchFamily="34" charset="0"/>
              </a:rPr>
              <a:t>”</a:t>
            </a:r>
          </a:p>
          <a:p>
            <a:pPr>
              <a:spcBef>
                <a:spcPts val="1200"/>
              </a:spcBef>
            </a:pPr>
            <a:r>
              <a:rPr lang="en-US" dirty="0">
                <a:latin typeface="Arial Narrow" pitchFamily="34" charset="0"/>
                <a:cs typeface="Arial" pitchFamily="34" charset="0"/>
              </a:rPr>
              <a:t>Meaning to open the book by </a:t>
            </a:r>
            <a:r>
              <a:rPr lang="en-US" b="1" dirty="0">
                <a:latin typeface="Arial Narrow" pitchFamily="34" charset="0"/>
                <a:cs typeface="Arial" pitchFamily="34" charset="0"/>
              </a:rPr>
              <a:t>breaking the seals.</a:t>
            </a:r>
          </a:p>
          <a:p>
            <a:pPr>
              <a:spcBef>
                <a:spcPts val="1200"/>
              </a:spcBef>
            </a:pPr>
            <a:r>
              <a:rPr lang="en-US" i="1" dirty="0">
                <a:latin typeface="Arial Narrow" pitchFamily="34" charset="0"/>
                <a:cs typeface="Arial" pitchFamily="34" charset="0"/>
              </a:rPr>
              <a:t>“</a:t>
            </a:r>
            <a:r>
              <a:rPr lang="en-US" b="1" i="1" dirty="0">
                <a:latin typeface="Arial Narrow" pitchFamily="34" charset="0"/>
                <a:cs typeface="Arial" pitchFamily="34" charset="0"/>
              </a:rPr>
              <a:t>No one</a:t>
            </a:r>
            <a:r>
              <a:rPr lang="en-US" i="1" dirty="0">
                <a:latin typeface="Arial Narrow" pitchFamily="34" charset="0"/>
                <a:cs typeface="Arial" pitchFamily="34" charset="0"/>
              </a:rPr>
              <a:t>” </a:t>
            </a:r>
            <a:r>
              <a:rPr lang="en-US" dirty="0">
                <a:latin typeface="Arial Narrow" pitchFamily="34" charset="0"/>
                <a:cs typeface="Arial" pitchFamily="34" charset="0"/>
              </a:rPr>
              <a:t>was able – not the strong angel with the challenge, or those who heard it.</a:t>
            </a:r>
          </a:p>
        </p:txBody>
      </p:sp>
      <p:sp>
        <p:nvSpPr>
          <p:cNvPr id="4" name="Rectangle 3">
            <a:extLst>
              <a:ext uri="{FF2B5EF4-FFF2-40B4-BE49-F238E27FC236}">
                <a16:creationId xmlns:a16="http://schemas.microsoft.com/office/drawing/2014/main" id="{D51D5051-37A2-4E58-B49F-8221C57F79A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2929579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5:4</a:t>
            </a:r>
          </a:p>
        </p:txBody>
      </p:sp>
      <p:pic>
        <p:nvPicPr>
          <p:cNvPr id="4" name="Picture 3"/>
          <p:cNvPicPr>
            <a:picLocks noChangeAspect="1" noChangeArrowheads="1"/>
          </p:cNvPicPr>
          <p:nvPr/>
        </p:nvPicPr>
        <p:blipFill>
          <a:blip r:embed="rId2" cstate="print"/>
          <a:srcRect/>
          <a:stretch>
            <a:fillRect/>
          </a:stretch>
        </p:blipFill>
        <p:spPr bwMode="auto">
          <a:xfrm>
            <a:off x="1371600" y="1371600"/>
            <a:ext cx="6400800" cy="5029200"/>
          </a:xfrm>
          <a:prstGeom prst="rect">
            <a:avLst/>
          </a:prstGeom>
          <a:noFill/>
          <a:ln w="9525">
            <a:noFill/>
            <a:miter lim="800000"/>
            <a:headEnd/>
            <a:tailEnd/>
          </a:ln>
        </p:spPr>
      </p:pic>
      <p:sp>
        <p:nvSpPr>
          <p:cNvPr id="5" name="TextBox 4"/>
          <p:cNvSpPr txBox="1"/>
          <p:nvPr/>
        </p:nvSpPr>
        <p:spPr>
          <a:xfrm>
            <a:off x="2134627" y="1905000"/>
            <a:ext cx="48006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I wept much, because no one was found worthy to open the book, or to look thereon”</a:t>
            </a:r>
          </a:p>
        </p:txBody>
      </p:sp>
      <p:sp>
        <p:nvSpPr>
          <p:cNvPr id="6" name="Subtitle 2"/>
          <p:cNvSpPr txBox="1">
            <a:spLocks/>
          </p:cNvSpPr>
          <p:nvPr/>
        </p:nvSpPr>
        <p:spPr>
          <a:xfrm>
            <a:off x="1371600" y="5562600"/>
            <a:ext cx="6400800" cy="685800"/>
          </a:xfrm>
          <a:prstGeom prst="rect">
            <a:avLst/>
          </a:prstGeom>
          <a:solidFill>
            <a:srgbClr val="0000FF"/>
          </a:solidFill>
          <a:ln w="38100">
            <a:solidFill>
              <a:srgbClr val="ACF4F4"/>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John Weeping</a:t>
            </a:r>
          </a:p>
        </p:txBody>
      </p:sp>
      <p:sp>
        <p:nvSpPr>
          <p:cNvPr id="7" name="Rectangle 6">
            <a:extLst>
              <a:ext uri="{FF2B5EF4-FFF2-40B4-BE49-F238E27FC236}">
                <a16:creationId xmlns:a16="http://schemas.microsoft.com/office/drawing/2014/main" id="{64277B1C-A685-4D1C-8E7A-508ECA727DF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157073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John Weeps</a:t>
            </a:r>
          </a:p>
        </p:txBody>
      </p:sp>
      <p:sp>
        <p:nvSpPr>
          <p:cNvPr id="3" name="Content Placeholder 2"/>
          <p:cNvSpPr>
            <a:spLocks noGrp="1"/>
          </p:cNvSpPr>
          <p:nvPr>
            <p:ph idx="1"/>
          </p:nvPr>
        </p:nvSpPr>
        <p:spPr>
          <a:xfrm>
            <a:off x="457200" y="1524000"/>
            <a:ext cx="8229600" cy="4456605"/>
          </a:xfrm>
          <a:solidFill>
            <a:srgbClr val="ACF4F4">
              <a:alpha val="80000"/>
            </a:srgbClr>
          </a:solidFill>
          <a:ln w="38100">
            <a:solidFill>
              <a:srgbClr val="0000FF"/>
            </a:solidFill>
          </a:ln>
        </p:spPr>
        <p:txBody>
          <a:bodyPr>
            <a:spAutoFit/>
          </a:bodyPr>
          <a:lstStyle/>
          <a:p>
            <a:r>
              <a:rPr lang="en-US" dirty="0">
                <a:latin typeface="Arial Narrow" pitchFamily="34" charset="0"/>
              </a:rPr>
              <a:t>John begins to </a:t>
            </a:r>
            <a:r>
              <a:rPr lang="en-US" b="1" dirty="0">
                <a:latin typeface="Arial Narrow" pitchFamily="34" charset="0"/>
              </a:rPr>
              <a:t>weep,</a:t>
            </a:r>
            <a:r>
              <a:rPr lang="en-US" dirty="0">
                <a:latin typeface="Arial Narrow" pitchFamily="34" charset="0"/>
              </a:rPr>
              <a:t> but no one can open the book or break its seals.</a:t>
            </a:r>
          </a:p>
          <a:p>
            <a:pPr lvl="1">
              <a:spcBef>
                <a:spcPts val="0"/>
              </a:spcBef>
            </a:pPr>
            <a:r>
              <a:rPr lang="en-US" dirty="0">
                <a:solidFill>
                  <a:srgbClr val="0000FF"/>
                </a:solidFill>
                <a:latin typeface="Arial Narrow" pitchFamily="34" charset="0"/>
              </a:rPr>
              <a:t>None in </a:t>
            </a:r>
            <a:r>
              <a:rPr lang="en-US" b="1" dirty="0">
                <a:solidFill>
                  <a:srgbClr val="0000FF"/>
                </a:solidFill>
                <a:latin typeface="Arial Narrow" pitchFamily="34" charset="0"/>
              </a:rPr>
              <a:t>heaven</a:t>
            </a:r>
            <a:r>
              <a:rPr lang="en-US" dirty="0">
                <a:solidFill>
                  <a:srgbClr val="0000FF"/>
                </a:solidFill>
                <a:latin typeface="Arial Narrow" pitchFamily="34" charset="0"/>
              </a:rPr>
              <a:t> (</a:t>
            </a:r>
            <a:r>
              <a:rPr lang="en-US" i="1" dirty="0">
                <a:solidFill>
                  <a:srgbClr val="0000FF"/>
                </a:solidFill>
                <a:latin typeface="Arial Narrow" pitchFamily="34" charset="0"/>
              </a:rPr>
              <a:t>angelic)</a:t>
            </a:r>
          </a:p>
          <a:p>
            <a:pPr lvl="1">
              <a:spcBef>
                <a:spcPts val="0"/>
              </a:spcBef>
            </a:pPr>
            <a:r>
              <a:rPr lang="en-US" dirty="0">
                <a:solidFill>
                  <a:srgbClr val="0000FF"/>
                </a:solidFill>
                <a:latin typeface="Arial Narrow" pitchFamily="34" charset="0"/>
              </a:rPr>
              <a:t>None on the </a:t>
            </a:r>
            <a:r>
              <a:rPr lang="en-US" b="1" dirty="0">
                <a:solidFill>
                  <a:srgbClr val="0000FF"/>
                </a:solidFill>
                <a:latin typeface="Arial Narrow" pitchFamily="34" charset="0"/>
              </a:rPr>
              <a:t>earth</a:t>
            </a:r>
            <a:r>
              <a:rPr lang="en-US" dirty="0">
                <a:solidFill>
                  <a:srgbClr val="0000FF"/>
                </a:solidFill>
                <a:latin typeface="Arial Narrow" pitchFamily="34" charset="0"/>
              </a:rPr>
              <a:t> (</a:t>
            </a:r>
            <a:r>
              <a:rPr lang="en-US" i="1" dirty="0">
                <a:solidFill>
                  <a:srgbClr val="0000FF"/>
                </a:solidFill>
                <a:latin typeface="Arial Narrow" pitchFamily="34" charset="0"/>
              </a:rPr>
              <a:t>man</a:t>
            </a:r>
            <a:r>
              <a:rPr lang="en-US" dirty="0">
                <a:solidFill>
                  <a:srgbClr val="0000FF"/>
                </a:solidFill>
                <a:latin typeface="Arial Narrow" pitchFamily="34" charset="0"/>
              </a:rPr>
              <a:t>)</a:t>
            </a:r>
          </a:p>
          <a:p>
            <a:pPr lvl="1">
              <a:spcBef>
                <a:spcPts val="0"/>
              </a:spcBef>
            </a:pPr>
            <a:r>
              <a:rPr lang="en-US" dirty="0">
                <a:solidFill>
                  <a:srgbClr val="0000FF"/>
                </a:solidFill>
                <a:latin typeface="Arial Narrow" pitchFamily="34" charset="0"/>
              </a:rPr>
              <a:t>None </a:t>
            </a:r>
            <a:r>
              <a:rPr lang="en-US" b="1" dirty="0">
                <a:solidFill>
                  <a:srgbClr val="0000FF"/>
                </a:solidFill>
                <a:latin typeface="Arial Narrow" pitchFamily="34" charset="0"/>
              </a:rPr>
              <a:t>under</a:t>
            </a:r>
            <a:r>
              <a:rPr lang="en-US" dirty="0">
                <a:solidFill>
                  <a:srgbClr val="0000FF"/>
                </a:solidFill>
                <a:latin typeface="Arial Narrow" pitchFamily="34" charset="0"/>
              </a:rPr>
              <a:t> the earth (</a:t>
            </a:r>
            <a:r>
              <a:rPr lang="en-US" i="1" dirty="0">
                <a:solidFill>
                  <a:srgbClr val="0000FF"/>
                </a:solidFill>
                <a:latin typeface="Arial Narrow" pitchFamily="34" charset="0"/>
              </a:rPr>
              <a:t>departed spirits</a:t>
            </a:r>
            <a:r>
              <a:rPr lang="en-US" dirty="0">
                <a:solidFill>
                  <a:srgbClr val="0000FF"/>
                </a:solidFill>
                <a:latin typeface="Arial Narrow" pitchFamily="34" charset="0"/>
              </a:rPr>
              <a:t>)</a:t>
            </a:r>
          </a:p>
          <a:p>
            <a:pPr>
              <a:spcBef>
                <a:spcPts val="1200"/>
              </a:spcBef>
            </a:pPr>
            <a:r>
              <a:rPr lang="en-US" dirty="0">
                <a:latin typeface="Arial Narrow" pitchFamily="34" charset="0"/>
              </a:rPr>
              <a:t>Would he not get to see that which he was promised back in </a:t>
            </a:r>
            <a:r>
              <a:rPr lang="en-US" b="1" dirty="0">
                <a:solidFill>
                  <a:srgbClr val="0000FF"/>
                </a:solidFill>
                <a:latin typeface="Arial Narrow" pitchFamily="34" charset="0"/>
              </a:rPr>
              <a:t>4:1</a:t>
            </a:r>
            <a:r>
              <a:rPr lang="en-US" dirty="0">
                <a:solidFill>
                  <a:srgbClr val="0000FF"/>
                </a:solidFill>
                <a:latin typeface="Arial Narrow" pitchFamily="34" charset="0"/>
              </a:rPr>
              <a:t>?</a:t>
            </a:r>
          </a:p>
          <a:p>
            <a:pPr lvl="1"/>
            <a:r>
              <a:rPr lang="en-US" i="1" dirty="0">
                <a:solidFill>
                  <a:srgbClr val="0000FF"/>
                </a:solidFill>
                <a:latin typeface="Arial Narrow" pitchFamily="34" charset="0"/>
              </a:rPr>
              <a:t>“… </a:t>
            </a:r>
            <a:r>
              <a:rPr lang="en-US" b="1" i="1" dirty="0">
                <a:solidFill>
                  <a:srgbClr val="0000FF"/>
                </a:solidFill>
                <a:latin typeface="Arial Narrow" pitchFamily="34" charset="0"/>
              </a:rPr>
              <a:t>I will show you things which </a:t>
            </a:r>
            <a:r>
              <a:rPr lang="en-US" b="1" u="sng" dirty="0">
                <a:solidFill>
                  <a:srgbClr val="0000FF"/>
                </a:solidFill>
                <a:latin typeface="Arial Narrow" pitchFamily="34" charset="0"/>
              </a:rPr>
              <a:t>MUST</a:t>
            </a:r>
            <a:r>
              <a:rPr lang="en-US" b="1" i="1" dirty="0">
                <a:solidFill>
                  <a:srgbClr val="0000FF"/>
                </a:solidFill>
                <a:latin typeface="Arial Narrow" pitchFamily="34" charset="0"/>
              </a:rPr>
              <a:t> take place after this</a:t>
            </a:r>
            <a:r>
              <a:rPr lang="en-US" i="1" dirty="0">
                <a:solidFill>
                  <a:srgbClr val="0000FF"/>
                </a:solidFill>
                <a:latin typeface="Arial Narrow" pitchFamily="34" charset="0"/>
              </a:rPr>
              <a:t>.”</a:t>
            </a:r>
          </a:p>
        </p:txBody>
      </p:sp>
      <p:sp>
        <p:nvSpPr>
          <p:cNvPr id="4" name="Rectangle 3">
            <a:extLst>
              <a:ext uri="{FF2B5EF4-FFF2-40B4-BE49-F238E27FC236}">
                <a16:creationId xmlns:a16="http://schemas.microsoft.com/office/drawing/2014/main" id="{34745AD7-43D4-4D6B-8F17-246689145FB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51924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John Weeps</a:t>
            </a:r>
          </a:p>
        </p:txBody>
      </p:sp>
      <p:sp>
        <p:nvSpPr>
          <p:cNvPr id="3" name="Content Placeholder 2"/>
          <p:cNvSpPr>
            <a:spLocks noGrp="1"/>
          </p:cNvSpPr>
          <p:nvPr>
            <p:ph idx="1"/>
          </p:nvPr>
        </p:nvSpPr>
        <p:spPr>
          <a:xfrm>
            <a:off x="457200" y="1524000"/>
            <a:ext cx="8229600" cy="2357568"/>
          </a:xfrm>
          <a:solidFill>
            <a:srgbClr val="ACF4F4">
              <a:alpha val="80000"/>
            </a:srgbClr>
          </a:solidFill>
          <a:ln w="38100">
            <a:solidFill>
              <a:srgbClr val="0000FF"/>
            </a:solidFill>
          </a:ln>
        </p:spPr>
        <p:txBody>
          <a:bodyPr>
            <a:spAutoFit/>
          </a:bodyPr>
          <a:lstStyle/>
          <a:p>
            <a:pPr marL="0" indent="0">
              <a:buNone/>
            </a:pPr>
            <a:r>
              <a:rPr lang="en-US" b="1" i="1" dirty="0">
                <a:solidFill>
                  <a:srgbClr val="0000FF"/>
                </a:solidFill>
                <a:latin typeface="Arial Narrow" pitchFamily="34" charset="0"/>
              </a:rPr>
              <a:t>What is the Message Within?</a:t>
            </a:r>
          </a:p>
          <a:p>
            <a:r>
              <a:rPr lang="en-US" b="1" i="1" dirty="0">
                <a:solidFill>
                  <a:srgbClr val="0000FF"/>
                </a:solidFill>
                <a:latin typeface="Arial Narrow" pitchFamily="34" charset="0"/>
              </a:rPr>
              <a:t> The future of God’s people and their struggle</a:t>
            </a:r>
          </a:p>
          <a:p>
            <a:r>
              <a:rPr lang="en-US" b="1" i="1" dirty="0">
                <a:solidFill>
                  <a:srgbClr val="0000FF"/>
                </a:solidFill>
                <a:latin typeface="Arial Narrow" pitchFamily="34" charset="0"/>
              </a:rPr>
              <a:t> God’s eternal purpose (cf. verse 9)</a:t>
            </a:r>
          </a:p>
          <a:p>
            <a:r>
              <a:rPr lang="en-US" b="1" i="1" dirty="0">
                <a:solidFill>
                  <a:srgbClr val="0000FF"/>
                </a:solidFill>
                <a:latin typeface="Arial Narrow" pitchFamily="34" charset="0"/>
              </a:rPr>
              <a:t> See the message: chapters 6-11</a:t>
            </a:r>
          </a:p>
        </p:txBody>
      </p:sp>
      <p:sp>
        <p:nvSpPr>
          <p:cNvPr id="4" name="Rectangle 3">
            <a:extLst>
              <a:ext uri="{FF2B5EF4-FFF2-40B4-BE49-F238E27FC236}">
                <a16:creationId xmlns:a16="http://schemas.microsoft.com/office/drawing/2014/main" id="{34745AD7-43D4-4D6B-8F17-246689145FB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48294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5:5</a:t>
            </a:r>
          </a:p>
        </p:txBody>
      </p:sp>
      <p:pic>
        <p:nvPicPr>
          <p:cNvPr id="4" name="Picture 3"/>
          <p:cNvPicPr>
            <a:picLocks noChangeAspect="1" noChangeArrowheads="1"/>
          </p:cNvPicPr>
          <p:nvPr/>
        </p:nvPicPr>
        <p:blipFill>
          <a:blip r:embed="rId2" cstate="print"/>
          <a:srcRect/>
          <a:stretch>
            <a:fillRect/>
          </a:stretch>
        </p:blipFill>
        <p:spPr bwMode="auto">
          <a:xfrm>
            <a:off x="1295400" y="1447800"/>
            <a:ext cx="6400800" cy="5029200"/>
          </a:xfrm>
          <a:prstGeom prst="rect">
            <a:avLst/>
          </a:prstGeom>
          <a:noFill/>
          <a:ln w="9525">
            <a:noFill/>
            <a:miter lim="800000"/>
            <a:headEnd/>
            <a:tailEnd/>
          </a:ln>
        </p:spPr>
      </p:pic>
      <p:sp>
        <p:nvSpPr>
          <p:cNvPr id="5" name="TextBox 4"/>
          <p:cNvSpPr txBox="1"/>
          <p:nvPr/>
        </p:nvSpPr>
        <p:spPr>
          <a:xfrm>
            <a:off x="2057792" y="1752600"/>
            <a:ext cx="480060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one of the elders saith unto me, Weep not; behold, the Lion that is of the tribe of Judah, the Root of David, hath overcome to open the book and the seven seals thereof.”</a:t>
            </a:r>
            <a:endPar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6" name="Subtitle 2"/>
          <p:cNvSpPr txBox="1">
            <a:spLocks/>
          </p:cNvSpPr>
          <p:nvPr/>
        </p:nvSpPr>
        <p:spPr>
          <a:xfrm>
            <a:off x="1371600" y="5486400"/>
            <a:ext cx="6400800" cy="646331"/>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The Lion of Judah</a:t>
            </a:r>
          </a:p>
        </p:txBody>
      </p:sp>
      <p:sp>
        <p:nvSpPr>
          <p:cNvPr id="7" name="Rectangle 6">
            <a:extLst>
              <a:ext uri="{FF2B5EF4-FFF2-40B4-BE49-F238E27FC236}">
                <a16:creationId xmlns:a16="http://schemas.microsoft.com/office/drawing/2014/main" id="{528B15E7-722F-4C79-8C16-79FA5F087B7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49771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71600" y="1371600"/>
            <a:ext cx="6400800" cy="5029200"/>
          </a:xfrm>
          <a:prstGeom prst="rect">
            <a:avLst/>
          </a:prstGeom>
          <a:noFill/>
          <a:ln w="9525">
            <a:noFill/>
            <a:miter lim="800000"/>
            <a:headEnd/>
            <a:tailEnd/>
          </a:ln>
        </p:spPr>
      </p:pic>
      <p:sp>
        <p:nvSpPr>
          <p:cNvPr id="5" name="TextBox 4"/>
          <p:cNvSpPr txBox="1"/>
          <p:nvPr/>
        </p:nvSpPr>
        <p:spPr>
          <a:xfrm>
            <a:off x="2133992" y="1773139"/>
            <a:ext cx="48006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1" u="none" strike="noStrike" kern="1200" cap="none" spc="0" normalizeH="0" baseline="0" noProof="0" dirty="0">
                <a:ln>
                  <a:noFill/>
                </a:ln>
                <a:solidFill>
                  <a:srgbClr val="0000FF"/>
                </a:solidFill>
                <a:effectLst/>
                <a:uLnTx/>
                <a:uFillTx/>
                <a:latin typeface="Arial Narrow" pitchFamily="34" charset="0"/>
                <a:ea typeface="+mn-ea"/>
                <a:cs typeface="+mn-cs"/>
              </a:rPr>
              <a:t>“And I saw in the midst of the throne and of the four living creatures, and in the midst of the elders, </a:t>
            </a:r>
            <a:r>
              <a:rPr kumimoji="0" lang="en-US" sz="2700" b="1" i="1" u="sng" strike="noStrike" kern="1200" cap="none" spc="0" normalizeH="0" baseline="0" noProof="0" dirty="0">
                <a:ln>
                  <a:noFill/>
                </a:ln>
                <a:solidFill>
                  <a:srgbClr val="0000FF"/>
                </a:solidFill>
                <a:effectLst/>
                <a:uLnTx/>
                <a:uFillTx/>
                <a:latin typeface="Arial Narrow" pitchFamily="34" charset="0"/>
                <a:ea typeface="+mn-ea"/>
                <a:cs typeface="+mn-cs"/>
              </a:rPr>
              <a:t>a Lamb standing</a:t>
            </a:r>
            <a:r>
              <a:rPr kumimoji="0" lang="en-US" sz="2700" b="1" i="1" u="none" strike="noStrike" kern="1200" cap="none" spc="0" normalizeH="0" baseline="0" noProof="0" dirty="0">
                <a:ln>
                  <a:noFill/>
                </a:ln>
                <a:solidFill>
                  <a:srgbClr val="0000FF"/>
                </a:solidFill>
                <a:effectLst/>
                <a:uLnTx/>
                <a:uFillTx/>
                <a:latin typeface="Arial Narrow" pitchFamily="34" charset="0"/>
                <a:ea typeface="+mn-ea"/>
                <a:cs typeface="+mn-cs"/>
              </a:rPr>
              <a:t>, as though it had been slain, having seven horns, and seven eyes, which are the seven Spirits of God, sent forth into all the earth.”</a:t>
            </a:r>
          </a:p>
        </p:txBody>
      </p:sp>
      <p:sp>
        <p:nvSpPr>
          <p:cNvPr id="6" name="Subtitle 2"/>
          <p:cNvSpPr txBox="1">
            <a:spLocks/>
          </p:cNvSpPr>
          <p:nvPr/>
        </p:nvSpPr>
        <p:spPr>
          <a:xfrm>
            <a:off x="1371600" y="54864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Lamb Slain</a:t>
            </a:r>
          </a:p>
        </p:txBody>
      </p:sp>
      <p:sp>
        <p:nvSpPr>
          <p:cNvPr id="8"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5:6</a:t>
            </a:r>
          </a:p>
        </p:txBody>
      </p:sp>
      <p:sp>
        <p:nvSpPr>
          <p:cNvPr id="7" name="Rectangle 6">
            <a:extLst>
              <a:ext uri="{FF2B5EF4-FFF2-40B4-BE49-F238E27FC236}">
                <a16:creationId xmlns:a16="http://schemas.microsoft.com/office/drawing/2014/main" id="{ED2650C1-DC6E-42CB-8B04-641F141F9FA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4124631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71600" y="1371600"/>
            <a:ext cx="6400800" cy="5029200"/>
          </a:xfrm>
          <a:prstGeom prst="rect">
            <a:avLst/>
          </a:prstGeom>
          <a:noFill/>
          <a:ln w="9525">
            <a:noFill/>
            <a:miter lim="800000"/>
            <a:headEnd/>
            <a:tailEnd/>
          </a:ln>
        </p:spPr>
      </p:pic>
      <p:sp>
        <p:nvSpPr>
          <p:cNvPr id="5" name="TextBox 4"/>
          <p:cNvSpPr txBox="1"/>
          <p:nvPr/>
        </p:nvSpPr>
        <p:spPr>
          <a:xfrm>
            <a:off x="2133600" y="1938278"/>
            <a:ext cx="48006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he came, and he taketh (it) out of the right hand of him that sat on the throne.”</a:t>
            </a:r>
          </a:p>
        </p:txBody>
      </p:sp>
      <p:sp>
        <p:nvSpPr>
          <p:cNvPr id="6" name="Subtitle 2"/>
          <p:cNvSpPr txBox="1">
            <a:spLocks/>
          </p:cNvSpPr>
          <p:nvPr/>
        </p:nvSpPr>
        <p:spPr>
          <a:xfrm>
            <a:off x="1371600" y="54864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Takes the Scroll!</a:t>
            </a:r>
          </a:p>
        </p:txBody>
      </p:sp>
      <p:sp>
        <p:nvSpPr>
          <p:cNvPr id="9" name="Title 1"/>
          <p:cNvSpPr>
            <a:spLocks noGrp="1"/>
          </p:cNvSpPr>
          <p:nvPr>
            <p:ph type="title"/>
          </p:nvPr>
        </p:nvSpPr>
        <p:spPr>
          <a:xfrm>
            <a:off x="457200" y="386314"/>
            <a:ext cx="8229600" cy="769441"/>
          </a:xfrm>
        </p:spPr>
        <p:txBody>
          <a:bodyPr>
            <a:spAutoFit/>
          </a:bodyPr>
          <a:lstStyle/>
          <a:p>
            <a:r>
              <a:rPr lang="en-US" b="1" u="sng" dirty="0">
                <a:solidFill>
                  <a:srgbClr val="ACF4F4"/>
                </a:solidFill>
                <a:latin typeface="Arial" pitchFamily="34" charset="0"/>
                <a:cs typeface="Arial" pitchFamily="34" charset="0"/>
              </a:rPr>
              <a:t>Revelation 5:7</a:t>
            </a:r>
          </a:p>
        </p:txBody>
      </p:sp>
      <p:sp>
        <p:nvSpPr>
          <p:cNvPr id="7" name="Rectangle 6">
            <a:extLst>
              <a:ext uri="{FF2B5EF4-FFF2-40B4-BE49-F238E27FC236}">
                <a16:creationId xmlns:a16="http://schemas.microsoft.com/office/drawing/2014/main" id="{DA40C777-9DC5-46CA-BEC8-0A4CC43723C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1710790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Comfort for John</a:t>
            </a:r>
          </a:p>
        </p:txBody>
      </p:sp>
      <p:sp>
        <p:nvSpPr>
          <p:cNvPr id="3" name="Content Placeholder 2"/>
          <p:cNvSpPr>
            <a:spLocks noGrp="1"/>
          </p:cNvSpPr>
          <p:nvPr>
            <p:ph idx="1"/>
          </p:nvPr>
        </p:nvSpPr>
        <p:spPr>
          <a:xfrm>
            <a:off x="457200" y="1600200"/>
            <a:ext cx="8229600" cy="5029200"/>
          </a:xfrm>
          <a:solidFill>
            <a:srgbClr val="ACF4F4">
              <a:alpha val="80000"/>
            </a:srgbClr>
          </a:solidFill>
          <a:ln w="38100">
            <a:solidFill>
              <a:srgbClr val="0000FF"/>
            </a:solidFill>
          </a:ln>
        </p:spPr>
        <p:txBody>
          <a:bodyPr>
            <a:spAutoFit/>
          </a:bodyPr>
          <a:lstStyle/>
          <a:p>
            <a:r>
              <a:rPr lang="en-US" dirty="0">
                <a:latin typeface="Arial Narrow" pitchFamily="34" charset="0"/>
              </a:rPr>
              <a:t>Comfort for John – Christ has “</a:t>
            </a:r>
            <a:r>
              <a:rPr lang="en-US" b="1" dirty="0">
                <a:latin typeface="Arial Narrow" pitchFamily="34" charset="0"/>
              </a:rPr>
              <a:t>overcome</a:t>
            </a:r>
            <a:r>
              <a:rPr lang="en-US" dirty="0">
                <a:latin typeface="Arial Narrow" pitchFamily="34" charset="0"/>
              </a:rPr>
              <a:t>.” He is worthy to “open the books and the seals!” Conquering Christ.</a:t>
            </a:r>
          </a:p>
          <a:p>
            <a:pPr>
              <a:spcBef>
                <a:spcPts val="1200"/>
              </a:spcBef>
            </a:pPr>
            <a:r>
              <a:rPr lang="en-US" dirty="0">
                <a:latin typeface="Arial Narrow" pitchFamily="34" charset="0"/>
              </a:rPr>
              <a:t>The elder – not the angel – offers comfort.</a:t>
            </a:r>
          </a:p>
          <a:p>
            <a:pPr>
              <a:spcBef>
                <a:spcPts val="1200"/>
              </a:spcBef>
            </a:pPr>
            <a:r>
              <a:rPr lang="en-US" dirty="0">
                <a:latin typeface="Arial Narrow" pitchFamily="34" charset="0"/>
              </a:rPr>
              <a:t>John turns to see a lion, but he sees a </a:t>
            </a:r>
            <a:r>
              <a:rPr lang="en-US" b="1" dirty="0">
                <a:latin typeface="Arial Narrow" pitchFamily="34" charset="0"/>
              </a:rPr>
              <a:t>Lamb</a:t>
            </a:r>
            <a:r>
              <a:rPr lang="en-US" dirty="0">
                <a:latin typeface="Arial Narrow" pitchFamily="34" charset="0"/>
              </a:rPr>
              <a:t> standing, as if slain. </a:t>
            </a:r>
            <a:r>
              <a:rPr lang="en-US" dirty="0">
                <a:solidFill>
                  <a:srgbClr val="0000FF"/>
                </a:solidFill>
                <a:latin typeface="Arial Narrow" pitchFamily="34" charset="0"/>
              </a:rPr>
              <a:t>(</a:t>
            </a:r>
            <a:r>
              <a:rPr lang="en-US" b="1" dirty="0">
                <a:solidFill>
                  <a:srgbClr val="0000FF"/>
                </a:solidFill>
                <a:latin typeface="Arial Narrow" pitchFamily="34" charset="0"/>
              </a:rPr>
              <a:t>John 1:29</a:t>
            </a:r>
            <a:r>
              <a:rPr lang="en-US" dirty="0">
                <a:solidFill>
                  <a:srgbClr val="0000FF"/>
                </a:solidFill>
                <a:latin typeface="Arial Narrow" pitchFamily="34" charset="0"/>
              </a:rPr>
              <a:t>)</a:t>
            </a:r>
          </a:p>
          <a:p>
            <a:pPr>
              <a:spcBef>
                <a:spcPts val="1200"/>
              </a:spcBef>
            </a:pPr>
            <a:r>
              <a:rPr lang="en-US" dirty="0">
                <a:latin typeface="Arial Narrow" pitchFamily="34" charset="0"/>
              </a:rPr>
              <a:t>Located in the </a:t>
            </a:r>
            <a:r>
              <a:rPr lang="en-US" u="sng" dirty="0">
                <a:latin typeface="Arial Narrow" pitchFamily="34" charset="0"/>
              </a:rPr>
              <a:t>center</a:t>
            </a:r>
            <a:r>
              <a:rPr lang="en-US" dirty="0">
                <a:latin typeface="Arial Narrow" pitchFamily="34" charset="0"/>
              </a:rPr>
              <a:t> of all the beings named, for </a:t>
            </a:r>
            <a:r>
              <a:rPr lang="en-US" b="1" dirty="0">
                <a:latin typeface="Arial Narrow" pitchFamily="34" charset="0"/>
              </a:rPr>
              <a:t>He is the center </a:t>
            </a:r>
            <a:r>
              <a:rPr lang="en-US" b="1" i="1" dirty="0">
                <a:latin typeface="Arial Narrow" pitchFamily="34" charset="0"/>
              </a:rPr>
              <a:t>(focal point)</a:t>
            </a:r>
            <a:r>
              <a:rPr lang="en-US" b="1" dirty="0">
                <a:latin typeface="Arial Narrow" pitchFamily="34" charset="0"/>
              </a:rPr>
              <a:t> of the vision, ready for action.</a:t>
            </a:r>
          </a:p>
        </p:txBody>
      </p:sp>
      <p:sp>
        <p:nvSpPr>
          <p:cNvPr id="4" name="Rectangle 3">
            <a:extLst>
              <a:ext uri="{FF2B5EF4-FFF2-40B4-BE49-F238E27FC236}">
                <a16:creationId xmlns:a16="http://schemas.microsoft.com/office/drawing/2014/main" id="{5BDC99BC-D620-44E9-AA2E-5C78F8C1B86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2083610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The Lion</a:t>
            </a:r>
          </a:p>
        </p:txBody>
      </p:sp>
      <p:sp>
        <p:nvSpPr>
          <p:cNvPr id="3" name="Content Placeholder 2"/>
          <p:cNvSpPr>
            <a:spLocks noGrp="1"/>
          </p:cNvSpPr>
          <p:nvPr>
            <p:ph idx="1"/>
          </p:nvPr>
        </p:nvSpPr>
        <p:spPr>
          <a:xfrm>
            <a:off x="457200" y="1600200"/>
            <a:ext cx="8229600" cy="3687163"/>
          </a:xfrm>
          <a:solidFill>
            <a:srgbClr val="ACF4F4">
              <a:alpha val="80000"/>
            </a:srgbClr>
          </a:solidFill>
          <a:ln w="38100">
            <a:solidFill>
              <a:srgbClr val="0000FF"/>
            </a:solidFill>
          </a:ln>
        </p:spPr>
        <p:txBody>
          <a:bodyPr>
            <a:spAutoFit/>
          </a:bodyPr>
          <a:lstStyle/>
          <a:p>
            <a:r>
              <a:rPr lang="en-US" b="1" dirty="0">
                <a:latin typeface="Arial" pitchFamily="34" charset="0"/>
                <a:cs typeface="Arial" pitchFamily="34" charset="0"/>
              </a:rPr>
              <a:t>Lion</a:t>
            </a:r>
            <a:r>
              <a:rPr lang="en-US" dirty="0">
                <a:latin typeface="Arial" pitchFamily="34" charset="0"/>
                <a:cs typeface="Arial" pitchFamily="34" charset="0"/>
              </a:rPr>
              <a:t> (</a:t>
            </a:r>
            <a:r>
              <a:rPr lang="en-US" b="1" dirty="0">
                <a:latin typeface="Arial" pitchFamily="34" charset="0"/>
                <a:cs typeface="Arial" pitchFamily="34" charset="0"/>
              </a:rPr>
              <a:t>Genesis 49:8-12</a:t>
            </a:r>
            <a:r>
              <a:rPr lang="en-US" dirty="0">
                <a:latin typeface="Arial" pitchFamily="34" charset="0"/>
                <a:cs typeface="Arial" pitchFamily="34" charset="0"/>
              </a:rPr>
              <a:t>)</a:t>
            </a:r>
          </a:p>
          <a:p>
            <a:pPr lvl="1"/>
            <a:r>
              <a:rPr lang="en-US" dirty="0">
                <a:solidFill>
                  <a:srgbClr val="0000FF"/>
                </a:solidFill>
                <a:latin typeface="Arial" pitchFamily="34" charset="0"/>
                <a:cs typeface="Arial" pitchFamily="34" charset="0"/>
              </a:rPr>
              <a:t>Hand on neck of enemies</a:t>
            </a:r>
          </a:p>
          <a:p>
            <a:pPr lvl="1"/>
            <a:r>
              <a:rPr lang="en-US" dirty="0">
                <a:solidFill>
                  <a:srgbClr val="0000FF"/>
                </a:solidFill>
                <a:latin typeface="Arial" pitchFamily="34" charset="0"/>
                <a:cs typeface="Arial" pitchFamily="34" charset="0"/>
              </a:rPr>
              <a:t>Brethren bow down</a:t>
            </a:r>
          </a:p>
          <a:p>
            <a:pPr lvl="1"/>
            <a:r>
              <a:rPr lang="en-US" dirty="0">
                <a:solidFill>
                  <a:srgbClr val="0000FF"/>
                </a:solidFill>
                <a:latin typeface="Arial" pitchFamily="34" charset="0"/>
                <a:cs typeface="Arial" pitchFamily="34" charset="0"/>
              </a:rPr>
              <a:t>Scepter – Ruler (authority and power)</a:t>
            </a:r>
          </a:p>
          <a:p>
            <a:pPr lvl="1"/>
            <a:r>
              <a:rPr lang="en-US" dirty="0">
                <a:solidFill>
                  <a:srgbClr val="0000FF"/>
                </a:solidFill>
                <a:latin typeface="Arial" pitchFamily="34" charset="0"/>
                <a:cs typeface="Arial" pitchFamily="34" charset="0"/>
              </a:rPr>
              <a:t>Lawgiver</a:t>
            </a:r>
          </a:p>
          <a:p>
            <a:pPr lvl="1"/>
            <a:r>
              <a:rPr lang="en-US" dirty="0">
                <a:solidFill>
                  <a:srgbClr val="0000FF"/>
                </a:solidFill>
                <a:latin typeface="Arial" pitchFamily="34" charset="0"/>
                <a:cs typeface="Arial" pitchFamily="34" charset="0"/>
              </a:rPr>
              <a:t>Obedience of the people</a:t>
            </a:r>
          </a:p>
          <a:p>
            <a:pPr lvl="1"/>
            <a:r>
              <a:rPr lang="en-US" dirty="0">
                <a:solidFill>
                  <a:srgbClr val="0000FF"/>
                </a:solidFill>
                <a:latin typeface="Arial" pitchFamily="34" charset="0"/>
                <a:cs typeface="Arial" pitchFamily="34" charset="0"/>
              </a:rPr>
              <a:t>Teeth whiter than milk (</a:t>
            </a:r>
            <a:r>
              <a:rPr lang="en-US" b="1" dirty="0">
                <a:solidFill>
                  <a:srgbClr val="0000FF"/>
                </a:solidFill>
                <a:latin typeface="Arial" pitchFamily="34" charset="0"/>
                <a:cs typeface="Arial" pitchFamily="34" charset="0"/>
              </a:rPr>
              <a:t>1 Peter 2:22</a:t>
            </a:r>
            <a:r>
              <a:rPr lang="en-US" dirty="0">
                <a:solidFill>
                  <a:srgbClr val="0000FF"/>
                </a:solidFill>
                <a:latin typeface="Arial" pitchFamily="34" charset="0"/>
                <a:cs typeface="Arial" pitchFamily="34" charset="0"/>
              </a:rPr>
              <a:t>)</a:t>
            </a:r>
          </a:p>
        </p:txBody>
      </p:sp>
      <p:sp>
        <p:nvSpPr>
          <p:cNvPr id="5" name="Rectangle 4">
            <a:extLst>
              <a:ext uri="{FF2B5EF4-FFF2-40B4-BE49-F238E27FC236}">
                <a16:creationId xmlns:a16="http://schemas.microsoft.com/office/drawing/2014/main" id="{65F35865-2618-4FBD-B874-0243206DACC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096051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The Lion – Lamb</a:t>
            </a:r>
          </a:p>
        </p:txBody>
      </p:sp>
      <p:sp>
        <p:nvSpPr>
          <p:cNvPr id="3" name="Content Placeholder 2"/>
          <p:cNvSpPr>
            <a:spLocks noGrp="1"/>
          </p:cNvSpPr>
          <p:nvPr>
            <p:ph idx="1"/>
          </p:nvPr>
        </p:nvSpPr>
        <p:spPr>
          <a:xfrm>
            <a:off x="457200" y="1600200"/>
            <a:ext cx="8229600" cy="3170099"/>
          </a:xfrm>
          <a:solidFill>
            <a:srgbClr val="ACF4F4">
              <a:alpha val="80000"/>
            </a:srgbClr>
          </a:solidFill>
          <a:ln w="38100">
            <a:solidFill>
              <a:srgbClr val="0000FF"/>
            </a:solidFill>
          </a:ln>
        </p:spPr>
        <p:txBody>
          <a:bodyPr>
            <a:spAutoFit/>
          </a:bodyPr>
          <a:lstStyle/>
          <a:p>
            <a:r>
              <a:rPr lang="en-US" b="1" dirty="0">
                <a:latin typeface="Arial" pitchFamily="34" charset="0"/>
                <a:cs typeface="Arial" pitchFamily="34" charset="0"/>
              </a:rPr>
              <a:t>The Root of David</a:t>
            </a:r>
            <a:r>
              <a:rPr lang="en-US" dirty="0">
                <a:latin typeface="Arial" pitchFamily="34" charset="0"/>
                <a:cs typeface="Arial" pitchFamily="34" charset="0"/>
              </a:rPr>
              <a:t> (</a:t>
            </a:r>
            <a:r>
              <a:rPr lang="en-US" b="1" dirty="0">
                <a:latin typeface="Arial" pitchFamily="34" charset="0"/>
                <a:cs typeface="Arial" pitchFamily="34" charset="0"/>
              </a:rPr>
              <a:t>2 Samuel 7:12-14</a:t>
            </a:r>
            <a:r>
              <a:rPr lang="en-US" dirty="0">
                <a:latin typeface="Arial" pitchFamily="34" charset="0"/>
                <a:cs typeface="Arial" pitchFamily="34" charset="0"/>
              </a:rPr>
              <a:t>)</a:t>
            </a:r>
          </a:p>
          <a:p>
            <a:pPr lvl="1"/>
            <a:r>
              <a:rPr lang="en-US" dirty="0">
                <a:solidFill>
                  <a:srgbClr val="0000FF"/>
                </a:solidFill>
                <a:latin typeface="Arial" pitchFamily="34" charset="0"/>
                <a:cs typeface="Arial" pitchFamily="34" charset="0"/>
              </a:rPr>
              <a:t>The source of David</a:t>
            </a:r>
          </a:p>
          <a:p>
            <a:pPr lvl="1"/>
            <a:r>
              <a:rPr lang="en-US" dirty="0">
                <a:solidFill>
                  <a:srgbClr val="0000FF"/>
                </a:solidFill>
                <a:latin typeface="Arial" pitchFamily="34" charset="0"/>
                <a:cs typeface="Arial" pitchFamily="34" charset="0"/>
              </a:rPr>
              <a:t>Root and offspring of David (</a:t>
            </a:r>
            <a:r>
              <a:rPr lang="en-US" b="1" dirty="0">
                <a:solidFill>
                  <a:srgbClr val="0000FF"/>
                </a:solidFill>
                <a:latin typeface="Arial" pitchFamily="34" charset="0"/>
                <a:cs typeface="Arial" pitchFamily="34" charset="0"/>
              </a:rPr>
              <a:t>22:16</a:t>
            </a:r>
            <a:r>
              <a:rPr lang="en-US" dirty="0">
                <a:solidFill>
                  <a:srgbClr val="0000FF"/>
                </a:solidFill>
                <a:latin typeface="Arial" pitchFamily="34" charset="0"/>
                <a:cs typeface="Arial" pitchFamily="34" charset="0"/>
              </a:rPr>
              <a:t>)</a:t>
            </a:r>
          </a:p>
          <a:p>
            <a:pPr lvl="1"/>
            <a:r>
              <a:rPr lang="en-US" dirty="0">
                <a:solidFill>
                  <a:srgbClr val="0000FF"/>
                </a:solidFill>
                <a:latin typeface="Arial" pitchFamily="34" charset="0"/>
                <a:cs typeface="Arial" pitchFamily="34" charset="0"/>
              </a:rPr>
              <a:t>Tied to David (</a:t>
            </a:r>
            <a:r>
              <a:rPr lang="en-US" b="1" dirty="0">
                <a:solidFill>
                  <a:srgbClr val="0000FF"/>
                </a:solidFill>
                <a:latin typeface="Arial" pitchFamily="34" charset="0"/>
                <a:cs typeface="Arial" pitchFamily="34" charset="0"/>
              </a:rPr>
              <a:t>Matthew 22:41-46</a:t>
            </a:r>
            <a:r>
              <a:rPr lang="en-US" dirty="0">
                <a:solidFill>
                  <a:srgbClr val="0000FF"/>
                </a:solidFill>
                <a:latin typeface="Arial" pitchFamily="34" charset="0"/>
                <a:cs typeface="Arial" pitchFamily="34" charset="0"/>
              </a:rPr>
              <a:t>)</a:t>
            </a:r>
          </a:p>
          <a:p>
            <a:pPr lvl="1"/>
            <a:r>
              <a:rPr lang="en-US" dirty="0">
                <a:solidFill>
                  <a:srgbClr val="0000FF"/>
                </a:solidFill>
                <a:latin typeface="Arial" pitchFamily="34" charset="0"/>
                <a:cs typeface="Arial" pitchFamily="34" charset="0"/>
              </a:rPr>
              <a:t>Mentioned on Pentecost (</a:t>
            </a:r>
            <a:r>
              <a:rPr lang="en-US" b="1" dirty="0">
                <a:solidFill>
                  <a:srgbClr val="0000FF"/>
                </a:solidFill>
                <a:latin typeface="Arial" pitchFamily="34" charset="0"/>
                <a:cs typeface="Arial" pitchFamily="34" charset="0"/>
              </a:rPr>
              <a:t>Acts 2:29-36</a:t>
            </a:r>
            <a:r>
              <a:rPr lang="en-US" dirty="0">
                <a:solidFill>
                  <a:srgbClr val="0000FF"/>
                </a:solidFill>
                <a:latin typeface="Arial" pitchFamily="34" charset="0"/>
                <a:cs typeface="Arial" pitchFamily="34" charset="0"/>
              </a:rPr>
              <a:t>)</a:t>
            </a:r>
          </a:p>
          <a:p>
            <a:pPr lvl="1"/>
            <a:r>
              <a:rPr lang="en-US" dirty="0">
                <a:solidFill>
                  <a:srgbClr val="0000FF"/>
                </a:solidFill>
                <a:latin typeface="Arial" pitchFamily="34" charset="0"/>
                <a:cs typeface="Arial" pitchFamily="34" charset="0"/>
              </a:rPr>
              <a:t>Shoot (or stock) out of Jessie (</a:t>
            </a:r>
            <a:r>
              <a:rPr lang="en-US" b="1" dirty="0">
                <a:solidFill>
                  <a:srgbClr val="0000FF"/>
                </a:solidFill>
                <a:latin typeface="Arial" pitchFamily="34" charset="0"/>
                <a:cs typeface="Arial" pitchFamily="34" charset="0"/>
              </a:rPr>
              <a:t>Isaiah 11:1-2</a:t>
            </a:r>
            <a:r>
              <a:rPr lang="en-US" dirty="0">
                <a:solidFill>
                  <a:srgbClr val="0000FF"/>
                </a:solidFill>
                <a:latin typeface="Arial" pitchFamily="34" charset="0"/>
                <a:cs typeface="Arial" pitchFamily="34" charset="0"/>
              </a:rPr>
              <a:t>)</a:t>
            </a:r>
          </a:p>
        </p:txBody>
      </p:sp>
      <p:sp>
        <p:nvSpPr>
          <p:cNvPr id="4" name="Rectangle 3">
            <a:extLst>
              <a:ext uri="{FF2B5EF4-FFF2-40B4-BE49-F238E27FC236}">
                <a16:creationId xmlns:a16="http://schemas.microsoft.com/office/drawing/2014/main" id="{D33FDD2A-4E29-4FF4-9977-8F4B983FA8B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44003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990600" y="1447802"/>
            <a:ext cx="7086600" cy="4983163"/>
          </a:xfrm>
          <a:prstGeom prst="rect">
            <a:avLst/>
          </a:prstGeom>
          <a:noFill/>
          <a:ln w="9525">
            <a:noFill/>
            <a:miter lim="800000"/>
            <a:headEnd/>
            <a:tailEnd/>
          </a:ln>
        </p:spPr>
      </p:pic>
      <p:sp>
        <p:nvSpPr>
          <p:cNvPr id="5" name="TextBox 4"/>
          <p:cNvSpPr txBox="1"/>
          <p:nvPr/>
        </p:nvSpPr>
        <p:spPr>
          <a:xfrm>
            <a:off x="1799735" y="1828016"/>
            <a:ext cx="54102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he that sat (was) to look upon like a jasper stone and a sardius: and (there was) a rainbow round about the throne, like an emerald to look upon.”</a:t>
            </a:r>
          </a:p>
        </p:txBody>
      </p:sp>
      <p:sp>
        <p:nvSpPr>
          <p:cNvPr id="6" name="TextBox 5"/>
          <p:cNvSpPr txBox="1"/>
          <p:nvPr/>
        </p:nvSpPr>
        <p:spPr>
          <a:xfrm>
            <a:off x="1600200" y="5257802"/>
            <a:ext cx="5715000" cy="584775"/>
          </a:xfrm>
          <a:prstGeom prst="rect">
            <a:avLst/>
          </a:prstGeom>
          <a:solidFill>
            <a:srgbClr val="0000FF"/>
          </a:solidFill>
          <a:ln w="381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BACC6">
                    <a:lumMod val="60000"/>
                    <a:lumOff val="40000"/>
                  </a:srgbClr>
                </a:solidFill>
                <a:effectLst/>
                <a:uLnTx/>
                <a:uFillTx/>
                <a:latin typeface="Arial" pitchFamily="34" charset="0"/>
                <a:ea typeface="+mn-ea"/>
                <a:cs typeface="Arial" pitchFamily="34" charset="0"/>
              </a:rPr>
              <a:t>His Appearance</a:t>
            </a:r>
          </a:p>
        </p:txBody>
      </p:sp>
      <p:sp>
        <p:nvSpPr>
          <p:cNvPr id="8"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40000"/>
                    <a:lumOff val="60000"/>
                  </a:schemeClr>
                </a:solidFill>
                <a:latin typeface="Arial" pitchFamily="34" charset="0"/>
                <a:cs typeface="Arial" pitchFamily="34" charset="0"/>
              </a:rPr>
              <a:t>Revelation 4:3</a:t>
            </a:r>
          </a:p>
        </p:txBody>
      </p:sp>
      <p:sp>
        <p:nvSpPr>
          <p:cNvPr id="7" name="Rectangle 6">
            <a:extLst>
              <a:ext uri="{FF2B5EF4-FFF2-40B4-BE49-F238E27FC236}">
                <a16:creationId xmlns:a16="http://schemas.microsoft.com/office/drawing/2014/main" id="{7044B242-7583-46A1-AEE5-6175263F24D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595316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Lamb Slain</a:t>
            </a:r>
          </a:p>
        </p:txBody>
      </p:sp>
      <p:sp>
        <p:nvSpPr>
          <p:cNvPr id="3" name="Content Placeholder 2"/>
          <p:cNvSpPr>
            <a:spLocks noGrp="1"/>
          </p:cNvSpPr>
          <p:nvPr>
            <p:ph idx="1"/>
          </p:nvPr>
        </p:nvSpPr>
        <p:spPr>
          <a:xfrm>
            <a:off x="457200" y="1600200"/>
            <a:ext cx="8229600" cy="4462760"/>
          </a:xfrm>
          <a:solidFill>
            <a:srgbClr val="ACF4F4">
              <a:alpha val="80000"/>
            </a:srgbClr>
          </a:solidFill>
          <a:ln w="38100">
            <a:solidFill>
              <a:srgbClr val="0000FF"/>
            </a:solidFill>
          </a:ln>
        </p:spPr>
        <p:txBody>
          <a:bodyPr>
            <a:spAutoFit/>
          </a:bodyPr>
          <a:lstStyle/>
          <a:p>
            <a:r>
              <a:rPr lang="en-US" b="1" dirty="0">
                <a:latin typeface="Arial" pitchFamily="34" charset="0"/>
                <a:cs typeface="Arial" pitchFamily="34" charset="0"/>
              </a:rPr>
              <a:t>John beheld the Lamb (John 1:29)</a:t>
            </a:r>
            <a:endParaRPr lang="en-US" dirty="0">
              <a:latin typeface="Arial" pitchFamily="34" charset="0"/>
              <a:cs typeface="Arial" pitchFamily="34" charset="0"/>
            </a:endParaRPr>
          </a:p>
          <a:p>
            <a:pPr lvl="1"/>
            <a:r>
              <a:rPr lang="en-US" b="1" dirty="0">
                <a:solidFill>
                  <a:srgbClr val="0000FF"/>
                </a:solidFill>
                <a:latin typeface="Arial" pitchFamily="34" charset="0"/>
                <a:cs typeface="Arial" pitchFamily="34" charset="0"/>
              </a:rPr>
              <a:t>“Slain” cf. 1 Peter 1:18-20</a:t>
            </a:r>
          </a:p>
          <a:p>
            <a:pPr lvl="1"/>
            <a:r>
              <a:rPr lang="en-US" b="1" dirty="0">
                <a:solidFill>
                  <a:srgbClr val="0000FF"/>
                </a:solidFill>
                <a:latin typeface="Arial" pitchFamily="34" charset="0"/>
                <a:cs typeface="Arial" pitchFamily="34" charset="0"/>
              </a:rPr>
              <a:t>Seven horns </a:t>
            </a:r>
            <a:r>
              <a:rPr lang="en-US" dirty="0">
                <a:solidFill>
                  <a:srgbClr val="0000FF"/>
                </a:solidFill>
                <a:latin typeface="Arial" pitchFamily="34" charset="0"/>
                <a:cs typeface="Arial" pitchFamily="34" charset="0"/>
              </a:rPr>
              <a:t>(horn = power) (</a:t>
            </a:r>
            <a:r>
              <a:rPr lang="en-US" b="1" dirty="0">
                <a:solidFill>
                  <a:srgbClr val="0000FF"/>
                </a:solidFill>
                <a:latin typeface="Arial" pitchFamily="34" charset="0"/>
                <a:cs typeface="Arial" pitchFamily="34" charset="0"/>
              </a:rPr>
              <a:t>Deuteronomy 33:17; 1 Samuel 2:10)</a:t>
            </a:r>
          </a:p>
          <a:p>
            <a:pPr lvl="1"/>
            <a:r>
              <a:rPr lang="en-US" dirty="0">
                <a:solidFill>
                  <a:srgbClr val="0000FF"/>
                </a:solidFill>
                <a:latin typeface="Arial" pitchFamily="34" charset="0"/>
                <a:cs typeface="Arial" pitchFamily="34" charset="0"/>
              </a:rPr>
              <a:t>Seven horns = </a:t>
            </a:r>
            <a:r>
              <a:rPr lang="en-US" b="1" dirty="0">
                <a:solidFill>
                  <a:srgbClr val="0000FF"/>
                </a:solidFill>
                <a:latin typeface="Arial" pitchFamily="34" charset="0"/>
                <a:cs typeface="Arial" pitchFamily="34" charset="0"/>
              </a:rPr>
              <a:t>complete</a:t>
            </a:r>
            <a:r>
              <a:rPr lang="en-US" dirty="0">
                <a:solidFill>
                  <a:srgbClr val="0000FF"/>
                </a:solidFill>
                <a:latin typeface="Arial" pitchFamily="34" charset="0"/>
                <a:cs typeface="Arial" pitchFamily="34" charset="0"/>
              </a:rPr>
              <a:t> power</a:t>
            </a:r>
          </a:p>
          <a:p>
            <a:pPr lvl="1"/>
            <a:r>
              <a:rPr lang="en-US" b="1" dirty="0">
                <a:solidFill>
                  <a:srgbClr val="0000FF"/>
                </a:solidFill>
                <a:latin typeface="Arial" pitchFamily="34" charset="0"/>
                <a:cs typeface="Arial" pitchFamily="34" charset="0"/>
              </a:rPr>
              <a:t>Seven eyes </a:t>
            </a:r>
            <a:r>
              <a:rPr lang="en-US" dirty="0">
                <a:solidFill>
                  <a:srgbClr val="0000FF"/>
                </a:solidFill>
                <a:latin typeface="Arial" pitchFamily="34" charset="0"/>
                <a:cs typeface="Arial" pitchFamily="34" charset="0"/>
              </a:rPr>
              <a:t>identified as the seven spirits of God (Probably the </a:t>
            </a:r>
            <a:r>
              <a:rPr lang="en-US" b="1" dirty="0">
                <a:solidFill>
                  <a:srgbClr val="0000FF"/>
                </a:solidFill>
                <a:latin typeface="Arial" pitchFamily="34" charset="0"/>
                <a:cs typeface="Arial" pitchFamily="34" charset="0"/>
              </a:rPr>
              <a:t>Holy Spirit)</a:t>
            </a:r>
          </a:p>
          <a:p>
            <a:pPr lvl="1"/>
            <a:r>
              <a:rPr lang="en-US" dirty="0">
                <a:solidFill>
                  <a:srgbClr val="0000FF"/>
                </a:solidFill>
                <a:latin typeface="Arial" pitchFamily="34" charset="0"/>
                <a:cs typeface="Arial" pitchFamily="34" charset="0"/>
              </a:rPr>
              <a:t>“</a:t>
            </a:r>
            <a:r>
              <a:rPr lang="en-US" b="1" dirty="0">
                <a:solidFill>
                  <a:srgbClr val="0000FF"/>
                </a:solidFill>
                <a:latin typeface="Arial" pitchFamily="34" charset="0"/>
                <a:cs typeface="Arial" pitchFamily="34" charset="0"/>
              </a:rPr>
              <a:t>Sent into all the world</a:t>
            </a:r>
            <a:r>
              <a:rPr lang="en-US" dirty="0">
                <a:solidFill>
                  <a:srgbClr val="0000FF"/>
                </a:solidFill>
                <a:latin typeface="Arial" pitchFamily="34" charset="0"/>
                <a:cs typeface="Arial" pitchFamily="34" charset="0"/>
              </a:rPr>
              <a:t>” – with the gospel (</a:t>
            </a:r>
            <a:r>
              <a:rPr lang="en-US" b="1" dirty="0">
                <a:solidFill>
                  <a:srgbClr val="0000FF"/>
                </a:solidFill>
                <a:latin typeface="Arial" pitchFamily="34" charset="0"/>
                <a:cs typeface="Arial" pitchFamily="34" charset="0"/>
              </a:rPr>
              <a:t>Matthew 28:19-20</a:t>
            </a:r>
            <a:r>
              <a:rPr lang="en-US" b="1" dirty="0">
                <a:solidFill>
                  <a:srgbClr val="0000FF"/>
                </a:solidFill>
                <a:latin typeface="Arial Narrow" pitchFamily="34" charset="0"/>
                <a:cs typeface="Arial" pitchFamily="34" charset="0"/>
              </a:rPr>
              <a:t>; Mark 16:15; Colossians 1:23</a:t>
            </a:r>
            <a:r>
              <a:rPr lang="en-US" dirty="0">
                <a:solidFill>
                  <a:srgbClr val="0000FF"/>
                </a:solidFill>
                <a:latin typeface="Arial Narrow" pitchFamily="34" charset="0"/>
                <a:cs typeface="Arial" pitchFamily="34" charset="0"/>
              </a:rPr>
              <a:t>)</a:t>
            </a:r>
          </a:p>
        </p:txBody>
      </p:sp>
      <p:sp>
        <p:nvSpPr>
          <p:cNvPr id="4" name="Rectangle 3">
            <a:extLst>
              <a:ext uri="{FF2B5EF4-FFF2-40B4-BE49-F238E27FC236}">
                <a16:creationId xmlns:a16="http://schemas.microsoft.com/office/drawing/2014/main" id="{1D6FDC5E-0583-401D-9216-596F1613B25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4161113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Lamb Takes the Scroll</a:t>
            </a:r>
          </a:p>
        </p:txBody>
      </p:sp>
      <p:sp>
        <p:nvSpPr>
          <p:cNvPr id="3" name="Content Placeholder 2"/>
          <p:cNvSpPr>
            <a:spLocks noGrp="1"/>
          </p:cNvSpPr>
          <p:nvPr>
            <p:ph idx="1"/>
          </p:nvPr>
        </p:nvSpPr>
        <p:spPr>
          <a:xfrm>
            <a:off x="457200" y="1600200"/>
            <a:ext cx="8229600" cy="4524315"/>
          </a:xfrm>
          <a:solidFill>
            <a:srgbClr val="ACF4F4">
              <a:alpha val="80000"/>
            </a:srgbClr>
          </a:solidFill>
          <a:ln w="38100">
            <a:solidFill>
              <a:srgbClr val="0000FF"/>
            </a:solidFill>
          </a:ln>
        </p:spPr>
        <p:txBody>
          <a:bodyPr>
            <a:spAutoFit/>
          </a:bodyPr>
          <a:lstStyle/>
          <a:p>
            <a:r>
              <a:rPr lang="en-US" b="1" dirty="0">
                <a:latin typeface="Arial" pitchFamily="34" charset="0"/>
                <a:cs typeface="Arial" pitchFamily="34" charset="0"/>
              </a:rPr>
              <a:t>Lamb approached the Father.</a:t>
            </a:r>
          </a:p>
          <a:p>
            <a:pPr>
              <a:spcBef>
                <a:spcPts val="1200"/>
              </a:spcBef>
            </a:pPr>
            <a:r>
              <a:rPr lang="en-US" b="1" u="sng" dirty="0">
                <a:latin typeface="Arial" pitchFamily="34" charset="0"/>
                <a:cs typeface="Arial" pitchFamily="34" charset="0"/>
              </a:rPr>
              <a:t>Two</a:t>
            </a:r>
            <a:r>
              <a:rPr lang="en-US" b="1" dirty="0">
                <a:latin typeface="Arial" pitchFamily="34" charset="0"/>
                <a:cs typeface="Arial" pitchFamily="34" charset="0"/>
              </a:rPr>
              <a:t> distinct persons!</a:t>
            </a:r>
          </a:p>
          <a:p>
            <a:pPr>
              <a:spcBef>
                <a:spcPts val="1200"/>
              </a:spcBef>
            </a:pPr>
            <a:r>
              <a:rPr lang="en-US" dirty="0">
                <a:latin typeface="Arial" pitchFamily="34" charset="0"/>
                <a:cs typeface="Arial" pitchFamily="34" charset="0"/>
              </a:rPr>
              <a:t>Only Jesus was able to approach and take the scroll (</a:t>
            </a:r>
            <a:r>
              <a:rPr lang="en-US" b="1" dirty="0">
                <a:latin typeface="Arial" pitchFamily="34" charset="0"/>
                <a:cs typeface="Arial" pitchFamily="34" charset="0"/>
              </a:rPr>
              <a:t>1 Timothy 2:5-6</a:t>
            </a:r>
            <a:r>
              <a:rPr lang="en-US" dirty="0">
                <a:latin typeface="Arial" pitchFamily="34" charset="0"/>
                <a:cs typeface="Arial" pitchFamily="34" charset="0"/>
              </a:rPr>
              <a:t>).</a:t>
            </a:r>
          </a:p>
          <a:p>
            <a:pPr>
              <a:spcBef>
                <a:spcPts val="1200"/>
              </a:spcBef>
            </a:pPr>
            <a:r>
              <a:rPr lang="en-US" dirty="0">
                <a:latin typeface="Arial" pitchFamily="34" charset="0"/>
                <a:cs typeface="Arial" pitchFamily="34" charset="0"/>
              </a:rPr>
              <a:t>Pictured in </a:t>
            </a:r>
            <a:r>
              <a:rPr lang="en-US" b="1" dirty="0">
                <a:latin typeface="Arial" pitchFamily="34" charset="0"/>
                <a:cs typeface="Arial" pitchFamily="34" charset="0"/>
              </a:rPr>
              <a:t>prophecy</a:t>
            </a:r>
          </a:p>
          <a:p>
            <a:pPr lvl="1">
              <a:spcBef>
                <a:spcPts val="0"/>
              </a:spcBef>
            </a:pPr>
            <a:r>
              <a:rPr lang="en-US" b="1" dirty="0">
                <a:solidFill>
                  <a:srgbClr val="0000FF"/>
                </a:solidFill>
                <a:latin typeface="Arial" pitchFamily="34" charset="0"/>
                <a:cs typeface="Arial" pitchFamily="34" charset="0"/>
              </a:rPr>
              <a:t>Psalms 110:1-2</a:t>
            </a:r>
          </a:p>
          <a:p>
            <a:pPr lvl="1">
              <a:spcBef>
                <a:spcPts val="0"/>
              </a:spcBef>
            </a:pPr>
            <a:r>
              <a:rPr lang="en-US" b="1" dirty="0">
                <a:solidFill>
                  <a:srgbClr val="0000FF"/>
                </a:solidFill>
                <a:latin typeface="Arial" pitchFamily="34" charset="0"/>
                <a:cs typeface="Arial" pitchFamily="34" charset="0"/>
              </a:rPr>
              <a:t>Daniel 7:13,14</a:t>
            </a:r>
          </a:p>
          <a:p>
            <a:pPr>
              <a:spcBef>
                <a:spcPts val="1200"/>
              </a:spcBef>
            </a:pPr>
            <a:r>
              <a:rPr lang="en-US" dirty="0">
                <a:latin typeface="Arial" pitchFamily="34" charset="0"/>
                <a:cs typeface="Arial" pitchFamily="34" charset="0"/>
              </a:rPr>
              <a:t>He </a:t>
            </a:r>
            <a:r>
              <a:rPr lang="en-US" b="1" dirty="0">
                <a:latin typeface="Arial" pitchFamily="34" charset="0"/>
                <a:cs typeface="Arial" pitchFamily="34" charset="0"/>
              </a:rPr>
              <a:t>overcame</a:t>
            </a:r>
            <a:r>
              <a:rPr lang="en-US" dirty="0">
                <a:latin typeface="Arial" pitchFamily="34" charset="0"/>
                <a:cs typeface="Arial" pitchFamily="34" charset="0"/>
              </a:rPr>
              <a:t> (3:21; Hebrews 1:2-6)</a:t>
            </a:r>
          </a:p>
        </p:txBody>
      </p:sp>
      <p:sp>
        <p:nvSpPr>
          <p:cNvPr id="4" name="Rectangle 3">
            <a:extLst>
              <a:ext uri="{FF2B5EF4-FFF2-40B4-BE49-F238E27FC236}">
                <a16:creationId xmlns:a16="http://schemas.microsoft.com/office/drawing/2014/main" id="{3C6AAF00-926F-42A3-882C-7F897821AF4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242142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5:8</a:t>
            </a:r>
          </a:p>
        </p:txBody>
      </p:sp>
      <p:pic>
        <p:nvPicPr>
          <p:cNvPr id="4" name="Picture 3"/>
          <p:cNvPicPr>
            <a:picLocks noChangeAspect="1" noChangeArrowheads="1"/>
          </p:cNvPicPr>
          <p:nvPr/>
        </p:nvPicPr>
        <p:blipFill>
          <a:blip r:embed="rId2" cstate="print"/>
          <a:srcRect/>
          <a:stretch>
            <a:fillRect/>
          </a:stretch>
        </p:blipFill>
        <p:spPr bwMode="auto">
          <a:xfrm>
            <a:off x="1295400" y="1371600"/>
            <a:ext cx="6400800" cy="5029200"/>
          </a:xfrm>
          <a:prstGeom prst="rect">
            <a:avLst/>
          </a:prstGeom>
          <a:noFill/>
          <a:ln w="9525">
            <a:noFill/>
            <a:miter lim="800000"/>
            <a:headEnd/>
            <a:tailEnd/>
          </a:ln>
        </p:spPr>
      </p:pic>
      <p:sp>
        <p:nvSpPr>
          <p:cNvPr id="5" name="TextBox 4"/>
          <p:cNvSpPr txBox="1"/>
          <p:nvPr/>
        </p:nvSpPr>
        <p:spPr>
          <a:xfrm>
            <a:off x="2041962" y="1721346"/>
            <a:ext cx="480060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Narrow" pitchFamily="34" charset="0"/>
                <a:ea typeface="+mn-ea"/>
                <a:cs typeface="+mn-cs"/>
              </a:rPr>
              <a:t>“And when he had taken the book, the four living creatures and the four and twenty elders fell down before the Lamb, having each one a harp, and golden bowls full of incense, which are the prayers of the saints.”</a:t>
            </a:r>
          </a:p>
        </p:txBody>
      </p:sp>
      <p:sp>
        <p:nvSpPr>
          <p:cNvPr id="6" name="Subtitle 2"/>
          <p:cNvSpPr txBox="1">
            <a:spLocks/>
          </p:cNvSpPr>
          <p:nvPr/>
        </p:nvSpPr>
        <p:spPr>
          <a:xfrm>
            <a:off x="1295400" y="55626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Living Creatures Fall Down</a:t>
            </a:r>
          </a:p>
        </p:txBody>
      </p:sp>
      <p:sp>
        <p:nvSpPr>
          <p:cNvPr id="7" name="Rectangle 6">
            <a:extLst>
              <a:ext uri="{FF2B5EF4-FFF2-40B4-BE49-F238E27FC236}">
                <a16:creationId xmlns:a16="http://schemas.microsoft.com/office/drawing/2014/main" id="{9DA78FA8-43F0-413A-8D83-B4A9D8A6177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2266137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71600" y="1371600"/>
            <a:ext cx="6400800" cy="5029200"/>
          </a:xfrm>
          <a:prstGeom prst="rect">
            <a:avLst/>
          </a:prstGeom>
          <a:noFill/>
          <a:ln w="9525">
            <a:noFill/>
            <a:miter lim="800000"/>
            <a:headEnd/>
            <a:tailEnd/>
          </a:ln>
        </p:spPr>
      </p:pic>
      <p:sp>
        <p:nvSpPr>
          <p:cNvPr id="5" name="TextBox 4"/>
          <p:cNvSpPr txBox="1"/>
          <p:nvPr/>
        </p:nvSpPr>
        <p:spPr>
          <a:xfrm>
            <a:off x="2118162" y="1721346"/>
            <a:ext cx="480060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Narrow" pitchFamily="34" charset="0"/>
                <a:ea typeface="+mn-ea"/>
                <a:cs typeface="+mn-cs"/>
              </a:rPr>
              <a:t>“And they sing a new song, saying, Worthy art thou to take the book, and to open the seals thereof: for thou was slain, and didst purchase unto God with thy blood (men) of every tribe, and tongue, and people, and nation”</a:t>
            </a:r>
          </a:p>
        </p:txBody>
      </p:sp>
      <p:sp>
        <p:nvSpPr>
          <p:cNvPr id="6" name="Subtitle 2"/>
          <p:cNvSpPr txBox="1">
            <a:spLocks/>
          </p:cNvSpPr>
          <p:nvPr/>
        </p:nvSpPr>
        <p:spPr>
          <a:xfrm>
            <a:off x="1371600" y="55626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The New Song!</a:t>
            </a:r>
          </a:p>
        </p:txBody>
      </p:sp>
      <p:sp>
        <p:nvSpPr>
          <p:cNvPr id="8"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5:9</a:t>
            </a:r>
          </a:p>
        </p:txBody>
      </p:sp>
      <p:sp>
        <p:nvSpPr>
          <p:cNvPr id="7" name="Rectangle 6">
            <a:extLst>
              <a:ext uri="{FF2B5EF4-FFF2-40B4-BE49-F238E27FC236}">
                <a16:creationId xmlns:a16="http://schemas.microsoft.com/office/drawing/2014/main" id="{58AFFA32-C04B-452F-A417-C21C0E89472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250507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71600" y="1371600"/>
            <a:ext cx="6400800" cy="5029200"/>
          </a:xfrm>
          <a:prstGeom prst="rect">
            <a:avLst/>
          </a:prstGeom>
          <a:noFill/>
          <a:ln w="9525">
            <a:noFill/>
            <a:miter lim="800000"/>
            <a:headEnd/>
            <a:tailEnd/>
          </a:ln>
        </p:spPr>
      </p:pic>
      <p:sp>
        <p:nvSpPr>
          <p:cNvPr id="5" name="TextBox 4"/>
          <p:cNvSpPr txBox="1"/>
          <p:nvPr/>
        </p:nvSpPr>
        <p:spPr>
          <a:xfrm>
            <a:off x="2152846" y="1964698"/>
            <a:ext cx="48006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madest them (to be) unto our God a kingdom and priests; and </a:t>
            </a:r>
            <a:r>
              <a:rPr kumimoji="0" lang="en-US" sz="32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they reign upon earth</a:t>
            </a: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t>
            </a:r>
          </a:p>
        </p:txBody>
      </p:sp>
      <p:sp>
        <p:nvSpPr>
          <p:cNvPr id="6" name="Subtitle 2"/>
          <p:cNvSpPr txBox="1">
            <a:spLocks/>
          </p:cNvSpPr>
          <p:nvPr/>
        </p:nvSpPr>
        <p:spPr>
          <a:xfrm>
            <a:off x="1371600" y="55626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Kings and Priests</a:t>
            </a:r>
          </a:p>
        </p:txBody>
      </p:sp>
      <p:sp>
        <p:nvSpPr>
          <p:cNvPr id="8"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5:10</a:t>
            </a:r>
          </a:p>
        </p:txBody>
      </p:sp>
      <p:sp>
        <p:nvSpPr>
          <p:cNvPr id="7" name="Rectangle 6">
            <a:extLst>
              <a:ext uri="{FF2B5EF4-FFF2-40B4-BE49-F238E27FC236}">
                <a16:creationId xmlns:a16="http://schemas.microsoft.com/office/drawing/2014/main" id="{8C881D30-FC51-4667-9505-59F3BF0C7F8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2781913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Commendation Song</a:t>
            </a:r>
          </a:p>
        </p:txBody>
      </p:sp>
      <p:sp>
        <p:nvSpPr>
          <p:cNvPr id="3" name="Content Placeholder 2"/>
          <p:cNvSpPr>
            <a:spLocks noGrp="1"/>
          </p:cNvSpPr>
          <p:nvPr>
            <p:ph idx="1"/>
          </p:nvPr>
        </p:nvSpPr>
        <p:spPr>
          <a:xfrm>
            <a:off x="457200" y="1600200"/>
            <a:ext cx="8229600" cy="4567404"/>
          </a:xfrm>
          <a:solidFill>
            <a:srgbClr val="ACF4F4">
              <a:alpha val="80000"/>
            </a:srgbClr>
          </a:solidFill>
          <a:ln w="38100">
            <a:solidFill>
              <a:srgbClr val="0000FF"/>
            </a:solidFill>
          </a:ln>
        </p:spPr>
        <p:txBody>
          <a:bodyPr>
            <a:spAutoFit/>
          </a:bodyPr>
          <a:lstStyle/>
          <a:p>
            <a:r>
              <a:rPr lang="en-US" b="1" dirty="0">
                <a:solidFill>
                  <a:srgbClr val="0000FF"/>
                </a:solidFill>
                <a:latin typeface="Arial Narrow" pitchFamily="34" charset="0"/>
              </a:rPr>
              <a:t>Four living creatures </a:t>
            </a:r>
            <a:r>
              <a:rPr lang="en-US" dirty="0">
                <a:solidFill>
                  <a:srgbClr val="0000FF"/>
                </a:solidFill>
                <a:latin typeface="Arial Narrow" pitchFamily="34" charset="0"/>
              </a:rPr>
              <a:t>and the </a:t>
            </a:r>
            <a:r>
              <a:rPr lang="en-US" b="1" dirty="0">
                <a:solidFill>
                  <a:srgbClr val="0000FF"/>
                </a:solidFill>
                <a:latin typeface="Arial Narrow" pitchFamily="34" charset="0"/>
              </a:rPr>
              <a:t>24 elders </a:t>
            </a:r>
            <a:r>
              <a:rPr lang="en-US" dirty="0">
                <a:solidFill>
                  <a:srgbClr val="0000FF"/>
                </a:solidFill>
                <a:latin typeface="Arial Narrow" pitchFamily="34" charset="0"/>
              </a:rPr>
              <a:t>fall down before the Lamb.</a:t>
            </a:r>
          </a:p>
          <a:p>
            <a:pPr lvl="1">
              <a:spcBef>
                <a:spcPts val="0"/>
              </a:spcBef>
            </a:pPr>
            <a:r>
              <a:rPr lang="en-US" dirty="0">
                <a:latin typeface="Arial Narrow" pitchFamily="34" charset="0"/>
              </a:rPr>
              <a:t>Worship, praise, and adoration!</a:t>
            </a:r>
          </a:p>
          <a:p>
            <a:pPr>
              <a:spcBef>
                <a:spcPts val="1200"/>
              </a:spcBef>
            </a:pPr>
            <a:r>
              <a:rPr lang="en-US" b="1" dirty="0">
                <a:solidFill>
                  <a:srgbClr val="0000FF"/>
                </a:solidFill>
                <a:latin typeface="Arial Narrow" pitchFamily="34" charset="0"/>
              </a:rPr>
              <a:t>Harps </a:t>
            </a:r>
            <a:r>
              <a:rPr lang="en-US" dirty="0">
                <a:solidFill>
                  <a:srgbClr val="0000FF"/>
                </a:solidFill>
                <a:latin typeface="Arial Narrow" pitchFamily="34" charset="0"/>
              </a:rPr>
              <a:t>and </a:t>
            </a:r>
            <a:r>
              <a:rPr lang="en-US" b="1" dirty="0">
                <a:solidFill>
                  <a:srgbClr val="0000FF"/>
                </a:solidFill>
                <a:latin typeface="Arial Narrow" pitchFamily="34" charset="0"/>
              </a:rPr>
              <a:t>golden bowls</a:t>
            </a:r>
          </a:p>
          <a:p>
            <a:pPr lvl="1">
              <a:spcBef>
                <a:spcPts val="0"/>
              </a:spcBef>
            </a:pPr>
            <a:r>
              <a:rPr lang="en-US" dirty="0">
                <a:latin typeface="Arial Narrow" pitchFamily="34" charset="0"/>
              </a:rPr>
              <a:t>The harp is for praise.</a:t>
            </a:r>
          </a:p>
          <a:p>
            <a:pPr lvl="1"/>
            <a:r>
              <a:rPr lang="en-US" dirty="0">
                <a:latin typeface="Arial Narrow" pitchFamily="34" charset="0"/>
              </a:rPr>
              <a:t>Golden bowls are the </a:t>
            </a:r>
            <a:r>
              <a:rPr lang="en-US" b="1" dirty="0">
                <a:latin typeface="Arial Narrow" pitchFamily="34" charset="0"/>
              </a:rPr>
              <a:t>saints</a:t>
            </a:r>
            <a:r>
              <a:rPr lang="en-US" dirty="0">
                <a:latin typeface="Arial Narrow" pitchFamily="34" charset="0"/>
              </a:rPr>
              <a:t>’ </a:t>
            </a:r>
            <a:r>
              <a:rPr lang="en-US" b="1" dirty="0">
                <a:latin typeface="Arial Narrow" pitchFamily="34" charset="0"/>
              </a:rPr>
              <a:t>prayers; </a:t>
            </a:r>
            <a:r>
              <a:rPr lang="en-US" dirty="0">
                <a:latin typeface="Arial Narrow" pitchFamily="34" charset="0"/>
              </a:rPr>
              <a:t>they were despised on earth but precious in heaven.</a:t>
            </a:r>
          </a:p>
          <a:p>
            <a:pPr lvl="1"/>
            <a:r>
              <a:rPr lang="en-US" dirty="0">
                <a:latin typeface="Arial Narrow" pitchFamily="34" charset="0"/>
              </a:rPr>
              <a:t>Sing a “</a:t>
            </a:r>
            <a:r>
              <a:rPr lang="en-US" b="1" u="sng" dirty="0">
                <a:latin typeface="Arial Narrow" pitchFamily="34" charset="0"/>
              </a:rPr>
              <a:t>NEW</a:t>
            </a:r>
            <a:r>
              <a:rPr lang="en-US" dirty="0">
                <a:latin typeface="Arial Narrow" pitchFamily="34" charset="0"/>
              </a:rPr>
              <a:t>” song.</a:t>
            </a:r>
          </a:p>
          <a:p>
            <a:pPr lvl="1"/>
            <a:r>
              <a:rPr lang="en-US" dirty="0">
                <a:latin typeface="Arial Narrow" pitchFamily="34" charset="0"/>
              </a:rPr>
              <a:t>Only God is to be worshipped (</a:t>
            </a:r>
            <a:r>
              <a:rPr lang="en-US" b="1" dirty="0">
                <a:latin typeface="Arial Narrow" pitchFamily="34" charset="0"/>
              </a:rPr>
              <a:t>22:8-9</a:t>
            </a:r>
            <a:r>
              <a:rPr lang="en-US" dirty="0">
                <a:latin typeface="Arial Narrow" pitchFamily="34" charset="0"/>
              </a:rPr>
              <a:t>).</a:t>
            </a:r>
          </a:p>
        </p:txBody>
      </p:sp>
      <p:sp>
        <p:nvSpPr>
          <p:cNvPr id="4" name="Rectangle 3">
            <a:extLst>
              <a:ext uri="{FF2B5EF4-FFF2-40B4-BE49-F238E27FC236}">
                <a16:creationId xmlns:a16="http://schemas.microsoft.com/office/drawing/2014/main" id="{1612894D-01EC-43A5-89CA-8EC6F3BDC00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828485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New Song</a:t>
            </a:r>
          </a:p>
        </p:txBody>
      </p:sp>
      <p:sp>
        <p:nvSpPr>
          <p:cNvPr id="3" name="Content Placeholder 2"/>
          <p:cNvSpPr>
            <a:spLocks noGrp="1"/>
          </p:cNvSpPr>
          <p:nvPr>
            <p:ph idx="1"/>
          </p:nvPr>
        </p:nvSpPr>
        <p:spPr>
          <a:xfrm>
            <a:off x="457198" y="1600200"/>
            <a:ext cx="8229601" cy="3970318"/>
          </a:xfrm>
          <a:solidFill>
            <a:srgbClr val="ACF4F4">
              <a:alpha val="80000"/>
            </a:srgbClr>
          </a:solidFill>
          <a:ln>
            <a:solidFill>
              <a:schemeClr val="tx1"/>
            </a:solidFill>
          </a:ln>
        </p:spPr>
        <p:txBody>
          <a:bodyPr wrap="square">
            <a:spAutoFit/>
          </a:bodyPr>
          <a:lstStyle/>
          <a:p>
            <a:pPr>
              <a:spcBef>
                <a:spcPts val="0"/>
              </a:spcBef>
            </a:pPr>
            <a:r>
              <a:rPr lang="en-US" sz="2800" b="1" dirty="0">
                <a:solidFill>
                  <a:srgbClr val="0000FF"/>
                </a:solidFill>
                <a:latin typeface="Arial Narrow" pitchFamily="34" charset="0"/>
              </a:rPr>
              <a:t>“Sing a new song”</a:t>
            </a:r>
            <a:endParaRPr lang="en-US" sz="2800" dirty="0">
              <a:solidFill>
                <a:srgbClr val="0000FF"/>
              </a:solidFill>
              <a:latin typeface="Arial Narrow" pitchFamily="34" charset="0"/>
            </a:endParaRPr>
          </a:p>
          <a:p>
            <a:pPr lvl="1">
              <a:spcBef>
                <a:spcPts val="0"/>
              </a:spcBef>
            </a:pPr>
            <a:r>
              <a:rPr lang="en-US" dirty="0">
                <a:latin typeface="Arial Narrow" pitchFamily="34" charset="0"/>
              </a:rPr>
              <a:t>Worthy is the Lamb – His worthiness. Only Jesus could open the book of God’s eternal purpose.</a:t>
            </a:r>
          </a:p>
          <a:p>
            <a:pPr>
              <a:spcBef>
                <a:spcPts val="0"/>
              </a:spcBef>
            </a:pPr>
            <a:r>
              <a:rPr lang="en-US" sz="2800" dirty="0">
                <a:solidFill>
                  <a:srgbClr val="0000FF"/>
                </a:solidFill>
                <a:latin typeface="Arial Narrow" pitchFamily="34" charset="0"/>
              </a:rPr>
              <a:t>Speaks of man’s </a:t>
            </a:r>
            <a:r>
              <a:rPr lang="en-US" sz="2800" b="1" dirty="0">
                <a:solidFill>
                  <a:srgbClr val="0000FF"/>
                </a:solidFill>
                <a:latin typeface="Arial Narrow" pitchFamily="34" charset="0"/>
              </a:rPr>
              <a:t>redemption (Ephesians 1:3-13; 3:10ff)</a:t>
            </a:r>
          </a:p>
          <a:p>
            <a:pPr lvl="1">
              <a:spcBef>
                <a:spcPts val="0"/>
              </a:spcBef>
            </a:pPr>
            <a:r>
              <a:rPr lang="en-US" b="1" dirty="0">
                <a:solidFill>
                  <a:srgbClr val="0000FF"/>
                </a:solidFill>
                <a:latin typeface="Arial Narrow" pitchFamily="34" charset="0"/>
              </a:rPr>
              <a:t>Mystery before not revealed! (cf. 1 Peter 1:9-13)</a:t>
            </a:r>
          </a:p>
          <a:p>
            <a:pPr>
              <a:spcBef>
                <a:spcPts val="0"/>
              </a:spcBef>
            </a:pPr>
            <a:r>
              <a:rPr lang="en-US" sz="2800" dirty="0">
                <a:solidFill>
                  <a:srgbClr val="0000FF"/>
                </a:solidFill>
                <a:latin typeface="Arial Narrow" pitchFamily="34" charset="0"/>
              </a:rPr>
              <a:t>Purchased people with </a:t>
            </a:r>
            <a:r>
              <a:rPr lang="en-US" sz="2800" b="1" dirty="0">
                <a:solidFill>
                  <a:srgbClr val="0000FF"/>
                </a:solidFill>
                <a:latin typeface="Arial Narrow" pitchFamily="34" charset="0"/>
              </a:rPr>
              <a:t>His blood </a:t>
            </a:r>
            <a:r>
              <a:rPr lang="en-US" sz="2800" dirty="0">
                <a:solidFill>
                  <a:srgbClr val="0000FF"/>
                </a:solidFill>
                <a:latin typeface="Arial Narrow" pitchFamily="34" charset="0"/>
              </a:rPr>
              <a:t>(</a:t>
            </a:r>
            <a:r>
              <a:rPr lang="en-US" sz="2800" b="1" dirty="0">
                <a:solidFill>
                  <a:srgbClr val="0000FF"/>
                </a:solidFill>
                <a:latin typeface="Arial Narrow" pitchFamily="34" charset="0"/>
              </a:rPr>
              <a:t>1:5</a:t>
            </a:r>
            <a:r>
              <a:rPr lang="en-US" sz="2800" dirty="0">
                <a:solidFill>
                  <a:srgbClr val="0000FF"/>
                </a:solidFill>
                <a:latin typeface="Arial Narrow" pitchFamily="34" charset="0"/>
              </a:rPr>
              <a:t>)</a:t>
            </a:r>
          </a:p>
          <a:p>
            <a:pPr>
              <a:spcBef>
                <a:spcPts val="0"/>
              </a:spcBef>
            </a:pPr>
            <a:r>
              <a:rPr lang="en-US" sz="2800" b="1" dirty="0">
                <a:solidFill>
                  <a:srgbClr val="0000FF"/>
                </a:solidFill>
                <a:latin typeface="Arial Narrow" pitchFamily="34" charset="0"/>
              </a:rPr>
              <a:t>They were redeemed</a:t>
            </a:r>
            <a:r>
              <a:rPr lang="en-US" sz="2800" dirty="0">
                <a:solidFill>
                  <a:srgbClr val="0000FF"/>
                </a:solidFill>
                <a:latin typeface="Arial Narrow" pitchFamily="34" charset="0"/>
              </a:rPr>
              <a:t> by His blood (</a:t>
            </a:r>
            <a:r>
              <a:rPr lang="en-US" sz="2800" b="1" dirty="0">
                <a:solidFill>
                  <a:srgbClr val="0000FF"/>
                </a:solidFill>
                <a:latin typeface="Arial Narrow" pitchFamily="34" charset="0"/>
              </a:rPr>
              <a:t>1 Peter 1:18-20</a:t>
            </a:r>
            <a:r>
              <a:rPr lang="en-US" sz="2800" dirty="0">
                <a:solidFill>
                  <a:srgbClr val="0000FF"/>
                </a:solidFill>
                <a:latin typeface="Arial Narrow" pitchFamily="34" charset="0"/>
              </a:rPr>
              <a:t>)</a:t>
            </a:r>
          </a:p>
          <a:p>
            <a:pPr>
              <a:spcBef>
                <a:spcPts val="0"/>
              </a:spcBef>
            </a:pPr>
            <a:r>
              <a:rPr lang="en-US" sz="2800" dirty="0">
                <a:solidFill>
                  <a:srgbClr val="0000FF"/>
                </a:solidFill>
                <a:latin typeface="Arial Narrow" pitchFamily="34" charset="0"/>
              </a:rPr>
              <a:t>Every tribe, tongue, nation, or people!</a:t>
            </a:r>
          </a:p>
          <a:p>
            <a:pPr>
              <a:spcBef>
                <a:spcPts val="0"/>
              </a:spcBef>
            </a:pPr>
            <a:r>
              <a:rPr lang="en-US" sz="2800" dirty="0">
                <a:solidFill>
                  <a:srgbClr val="0000FF"/>
                </a:solidFill>
                <a:latin typeface="Arial Narrow" pitchFamily="34" charset="0"/>
              </a:rPr>
              <a:t>Emphasis is on the His </a:t>
            </a:r>
            <a:r>
              <a:rPr lang="en-US" sz="2800" b="1" dirty="0">
                <a:solidFill>
                  <a:srgbClr val="0000FF"/>
                </a:solidFill>
                <a:latin typeface="Arial Narrow" pitchFamily="34" charset="0"/>
              </a:rPr>
              <a:t>worthiness</a:t>
            </a:r>
            <a:r>
              <a:rPr lang="en-US" sz="2800" dirty="0">
                <a:solidFill>
                  <a:srgbClr val="0000FF"/>
                </a:solidFill>
                <a:latin typeface="Arial Narrow" pitchFamily="34" charset="0"/>
              </a:rPr>
              <a:t> – what He has done!</a:t>
            </a:r>
          </a:p>
        </p:txBody>
      </p:sp>
      <p:sp>
        <p:nvSpPr>
          <p:cNvPr id="4" name="Rectangle 3">
            <a:extLst>
              <a:ext uri="{FF2B5EF4-FFF2-40B4-BE49-F238E27FC236}">
                <a16:creationId xmlns:a16="http://schemas.microsoft.com/office/drawing/2014/main" id="{ADE7356C-ADD8-4D74-8AD0-B17289978D1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282684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Kings and Priests</a:t>
            </a:r>
          </a:p>
        </p:txBody>
      </p:sp>
      <p:sp>
        <p:nvSpPr>
          <p:cNvPr id="3" name="Content Placeholder 2"/>
          <p:cNvSpPr>
            <a:spLocks noGrp="1"/>
          </p:cNvSpPr>
          <p:nvPr>
            <p:ph idx="1"/>
          </p:nvPr>
        </p:nvSpPr>
        <p:spPr>
          <a:xfrm>
            <a:off x="533400" y="1600200"/>
            <a:ext cx="8229600" cy="4893647"/>
          </a:xfrm>
          <a:solidFill>
            <a:srgbClr val="ACF4F4"/>
          </a:solidFill>
          <a:ln w="38100">
            <a:solidFill>
              <a:srgbClr val="0000FF"/>
            </a:solidFill>
          </a:ln>
        </p:spPr>
        <p:txBody>
          <a:bodyPr>
            <a:spAutoFit/>
          </a:bodyPr>
          <a:lstStyle/>
          <a:p>
            <a:r>
              <a:rPr lang="en-US" dirty="0">
                <a:solidFill>
                  <a:srgbClr val="0000FF"/>
                </a:solidFill>
                <a:latin typeface="Arial Narrow" pitchFamily="34" charset="0"/>
              </a:rPr>
              <a:t>Made </a:t>
            </a:r>
            <a:r>
              <a:rPr lang="en-US" b="1" dirty="0">
                <a:solidFill>
                  <a:srgbClr val="0000FF"/>
                </a:solidFill>
                <a:latin typeface="Arial Narrow" pitchFamily="34" charset="0"/>
              </a:rPr>
              <a:t>people</a:t>
            </a:r>
            <a:r>
              <a:rPr lang="en-US" dirty="0">
                <a:solidFill>
                  <a:srgbClr val="0000FF"/>
                </a:solidFill>
                <a:latin typeface="Arial Narrow" pitchFamily="34" charset="0"/>
              </a:rPr>
              <a:t> to be:</a:t>
            </a:r>
          </a:p>
          <a:p>
            <a:pPr lvl="1"/>
            <a:r>
              <a:rPr lang="en-US" b="1" dirty="0">
                <a:latin typeface="Arial Narrow" pitchFamily="34" charset="0"/>
              </a:rPr>
              <a:t>A kingdom</a:t>
            </a:r>
            <a:r>
              <a:rPr lang="en-US" dirty="0">
                <a:latin typeface="Arial Narrow" pitchFamily="34" charset="0"/>
              </a:rPr>
              <a:t> – He made them a kingdom (</a:t>
            </a:r>
            <a:r>
              <a:rPr lang="en-US" b="1" dirty="0">
                <a:latin typeface="Arial Narrow" pitchFamily="34" charset="0"/>
              </a:rPr>
              <a:t>1:9; Colossians 1:13-14</a:t>
            </a:r>
            <a:r>
              <a:rPr lang="en-US" dirty="0">
                <a:latin typeface="Arial Narrow" pitchFamily="34" charset="0"/>
              </a:rPr>
              <a:t>)</a:t>
            </a:r>
          </a:p>
          <a:p>
            <a:pPr lvl="1"/>
            <a:r>
              <a:rPr lang="en-US" b="1" dirty="0">
                <a:latin typeface="Arial Narrow" pitchFamily="34" charset="0"/>
              </a:rPr>
              <a:t>Priests</a:t>
            </a:r>
            <a:r>
              <a:rPr lang="en-US" dirty="0">
                <a:latin typeface="Arial Narrow" pitchFamily="34" charset="0"/>
              </a:rPr>
              <a:t> to our God (</a:t>
            </a:r>
            <a:r>
              <a:rPr lang="en-US" b="1" dirty="0">
                <a:latin typeface="Arial Narrow" pitchFamily="34" charset="0"/>
              </a:rPr>
              <a:t>1 Peter 2:5,9; Hebrews13:15</a:t>
            </a:r>
            <a:r>
              <a:rPr lang="en-US" dirty="0">
                <a:latin typeface="Arial Narrow" pitchFamily="34" charset="0"/>
              </a:rPr>
              <a:t>)</a:t>
            </a:r>
          </a:p>
          <a:p>
            <a:pPr lvl="1"/>
            <a:r>
              <a:rPr lang="en-US" b="1" dirty="0">
                <a:latin typeface="Arial Narrow" pitchFamily="34" charset="0"/>
              </a:rPr>
              <a:t>Reign upon the earth</a:t>
            </a:r>
            <a:r>
              <a:rPr lang="en-US" dirty="0">
                <a:latin typeface="Arial Narrow" pitchFamily="34" charset="0"/>
              </a:rPr>
              <a:t> – presently, they reign as a kingdom of priests who are fellow heirs with Christ (</a:t>
            </a:r>
            <a:r>
              <a:rPr lang="en-US" b="1" dirty="0">
                <a:latin typeface="Arial Narrow" pitchFamily="34" charset="0"/>
              </a:rPr>
              <a:t>Romans 8:17</a:t>
            </a:r>
            <a:r>
              <a:rPr lang="en-US" dirty="0">
                <a:latin typeface="Arial Narrow" pitchFamily="34" charset="0"/>
              </a:rPr>
              <a:t>). The saints’ prayers affect the world </a:t>
            </a:r>
            <a:r>
              <a:rPr lang="en-US" b="1" dirty="0">
                <a:latin typeface="Arial Narrow" pitchFamily="34" charset="0"/>
              </a:rPr>
              <a:t>(8:3-5).</a:t>
            </a:r>
          </a:p>
          <a:p>
            <a:pPr lvl="1"/>
            <a:r>
              <a:rPr lang="en-US" b="1" dirty="0">
                <a:latin typeface="Arial Narrow" pitchFamily="34" charset="0"/>
              </a:rPr>
              <a:t>Prophecy</a:t>
            </a:r>
            <a:r>
              <a:rPr lang="en-US" dirty="0">
                <a:latin typeface="Arial Narrow" pitchFamily="34" charset="0"/>
              </a:rPr>
              <a:t> fulfilled (</a:t>
            </a:r>
            <a:r>
              <a:rPr lang="en-US" b="1" dirty="0">
                <a:latin typeface="Arial Narrow" pitchFamily="34" charset="0"/>
              </a:rPr>
              <a:t>Zechariah 6:12,13</a:t>
            </a:r>
            <a:r>
              <a:rPr lang="en-US" dirty="0">
                <a:latin typeface="Arial Narrow" pitchFamily="34" charset="0"/>
              </a:rPr>
              <a:t>)</a:t>
            </a:r>
          </a:p>
          <a:p>
            <a:pPr lvl="1"/>
            <a:r>
              <a:rPr lang="en-US" b="1" dirty="0">
                <a:latin typeface="Arial Narrow" pitchFamily="34" charset="0"/>
              </a:rPr>
              <a:t>Hebrews 8:1-2; Romans 5:17</a:t>
            </a:r>
          </a:p>
        </p:txBody>
      </p:sp>
      <p:sp>
        <p:nvSpPr>
          <p:cNvPr id="4" name="Rectangle 3">
            <a:extLst>
              <a:ext uri="{FF2B5EF4-FFF2-40B4-BE49-F238E27FC236}">
                <a16:creationId xmlns:a16="http://schemas.microsoft.com/office/drawing/2014/main" id="{7AF29B6A-CC03-478B-99EF-5F0A4448070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2273875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637919"/>
          </a:xfrm>
          <a:solidFill>
            <a:srgbClr val="ACF4F4">
              <a:alpha val="80000"/>
            </a:srgbClr>
          </a:solidFill>
          <a:ln w="38100">
            <a:solidFill>
              <a:srgbClr val="0000FF"/>
            </a:solidFill>
          </a:ln>
        </p:spPr>
        <p:txBody>
          <a:bodyPr>
            <a:spAutoFit/>
          </a:bodyPr>
          <a:lstStyle/>
          <a:p>
            <a:r>
              <a:rPr lang="en-US" dirty="0">
                <a:solidFill>
                  <a:srgbClr val="0000FF"/>
                </a:solidFill>
                <a:latin typeface="Arial Narrow" pitchFamily="34" charset="0"/>
                <a:cs typeface="Arial" pitchFamily="34" charset="0"/>
              </a:rPr>
              <a:t>Not a reign during a </a:t>
            </a:r>
            <a:r>
              <a:rPr lang="en-US" b="1" u="sng" dirty="0">
                <a:solidFill>
                  <a:srgbClr val="0000FF"/>
                </a:solidFill>
                <a:latin typeface="Arial Narrow" pitchFamily="34" charset="0"/>
                <a:cs typeface="Arial" pitchFamily="34" charset="0"/>
              </a:rPr>
              <a:t>millennial</a:t>
            </a:r>
            <a:r>
              <a:rPr lang="en-US" dirty="0">
                <a:solidFill>
                  <a:srgbClr val="0000FF"/>
                </a:solidFill>
                <a:latin typeface="Arial Narrow" pitchFamily="34" charset="0"/>
                <a:cs typeface="Arial" pitchFamily="34" charset="0"/>
              </a:rPr>
              <a:t> period to come; if anything, it includes a rule now, and for sure a rule after death.</a:t>
            </a:r>
          </a:p>
          <a:p>
            <a:pPr lvl="1"/>
            <a:r>
              <a:rPr lang="en-US" b="1" dirty="0">
                <a:latin typeface="Arial Narrow" pitchFamily="34" charset="0"/>
                <a:cs typeface="Arial" pitchFamily="34" charset="0"/>
              </a:rPr>
              <a:t>5:10</a:t>
            </a:r>
            <a:r>
              <a:rPr lang="en-US" dirty="0">
                <a:latin typeface="Arial Narrow" pitchFamily="34" charset="0"/>
                <a:cs typeface="Arial" pitchFamily="34" charset="0"/>
              </a:rPr>
              <a:t> – “they will reign” (those purchased)</a:t>
            </a:r>
          </a:p>
          <a:p>
            <a:pPr lvl="1"/>
            <a:r>
              <a:rPr lang="en-US" b="1" dirty="0">
                <a:latin typeface="Arial Narrow" pitchFamily="34" charset="0"/>
                <a:cs typeface="Arial" pitchFamily="34" charset="0"/>
              </a:rPr>
              <a:t>11:15</a:t>
            </a:r>
            <a:r>
              <a:rPr lang="en-US" dirty="0">
                <a:latin typeface="Arial Narrow" pitchFamily="34" charset="0"/>
                <a:cs typeface="Arial" pitchFamily="34" charset="0"/>
              </a:rPr>
              <a:t> – “He will reign” (now reigning)</a:t>
            </a:r>
          </a:p>
          <a:p>
            <a:pPr lvl="1"/>
            <a:r>
              <a:rPr lang="en-US" b="1" dirty="0">
                <a:latin typeface="Arial Narrow" pitchFamily="34" charset="0"/>
                <a:cs typeface="Arial" pitchFamily="34" charset="0"/>
              </a:rPr>
              <a:t>20:4</a:t>
            </a:r>
            <a:r>
              <a:rPr lang="en-US" dirty="0">
                <a:latin typeface="Arial Narrow" pitchFamily="34" charset="0"/>
                <a:cs typeface="Arial" pitchFamily="34" charset="0"/>
              </a:rPr>
              <a:t> – “they came to life and reigned with Christ” </a:t>
            </a:r>
            <a:r>
              <a:rPr lang="en-US" b="1" dirty="0">
                <a:latin typeface="Arial Narrow" pitchFamily="34" charset="0"/>
                <a:cs typeface="Arial" pitchFamily="34" charset="0"/>
              </a:rPr>
              <a:t>(NOW)</a:t>
            </a:r>
          </a:p>
          <a:p>
            <a:pPr lvl="1"/>
            <a:r>
              <a:rPr lang="en-US" b="1" dirty="0">
                <a:latin typeface="Arial Narrow" pitchFamily="34" charset="0"/>
                <a:cs typeface="Arial" pitchFamily="34" charset="0"/>
              </a:rPr>
              <a:t>20:6</a:t>
            </a:r>
            <a:r>
              <a:rPr lang="en-US" dirty="0">
                <a:latin typeface="Arial Narrow" pitchFamily="34" charset="0"/>
                <a:cs typeface="Arial" pitchFamily="34" charset="0"/>
              </a:rPr>
              <a:t> – “will reign with Him a thousand years” </a:t>
            </a:r>
            <a:r>
              <a:rPr lang="en-US" b="1" dirty="0">
                <a:latin typeface="Arial Narrow" pitchFamily="34" charset="0"/>
                <a:cs typeface="Arial" pitchFamily="34" charset="0"/>
              </a:rPr>
              <a:t>(NOW)</a:t>
            </a:r>
          </a:p>
        </p:txBody>
      </p:sp>
      <p:sp>
        <p:nvSpPr>
          <p:cNvPr id="5"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Kings and Priests</a:t>
            </a:r>
          </a:p>
        </p:txBody>
      </p:sp>
      <p:sp>
        <p:nvSpPr>
          <p:cNvPr id="4" name="Rectangle 3">
            <a:extLst>
              <a:ext uri="{FF2B5EF4-FFF2-40B4-BE49-F238E27FC236}">
                <a16:creationId xmlns:a16="http://schemas.microsoft.com/office/drawing/2014/main" id="{05DCC37D-B987-4AB3-8E2F-23D2BD4B789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508863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5:11</a:t>
            </a:r>
          </a:p>
        </p:txBody>
      </p:sp>
      <p:pic>
        <p:nvPicPr>
          <p:cNvPr id="4" name="Picture 3"/>
          <p:cNvPicPr>
            <a:picLocks noChangeAspect="1" noChangeArrowheads="1"/>
          </p:cNvPicPr>
          <p:nvPr/>
        </p:nvPicPr>
        <p:blipFill>
          <a:blip r:embed="rId2" cstate="print"/>
          <a:srcRect/>
          <a:stretch>
            <a:fillRect/>
          </a:stretch>
        </p:blipFill>
        <p:spPr bwMode="auto">
          <a:xfrm>
            <a:off x="1295400" y="1371600"/>
            <a:ext cx="6400800" cy="5029200"/>
          </a:xfrm>
          <a:prstGeom prst="rect">
            <a:avLst/>
          </a:prstGeom>
          <a:noFill/>
          <a:ln w="9525">
            <a:noFill/>
            <a:miter lim="800000"/>
            <a:headEnd/>
            <a:tailEnd/>
          </a:ln>
        </p:spPr>
      </p:pic>
      <p:sp>
        <p:nvSpPr>
          <p:cNvPr id="5" name="TextBox 4"/>
          <p:cNvSpPr txBox="1"/>
          <p:nvPr/>
        </p:nvSpPr>
        <p:spPr>
          <a:xfrm>
            <a:off x="1943492" y="1600200"/>
            <a:ext cx="502920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I saw, and I heard a voice of many angels round about the throne and the living creatures and the elders; and the number of them was ten thousand times ten thousand, and thousands of thousands”</a:t>
            </a:r>
          </a:p>
        </p:txBody>
      </p:sp>
      <p:sp>
        <p:nvSpPr>
          <p:cNvPr id="6" name="Subtitle 2"/>
          <p:cNvSpPr txBox="1">
            <a:spLocks/>
          </p:cNvSpPr>
          <p:nvPr/>
        </p:nvSpPr>
        <p:spPr>
          <a:xfrm>
            <a:off x="1295400" y="55626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Voices of Many Angels</a:t>
            </a:r>
          </a:p>
        </p:txBody>
      </p:sp>
      <p:sp>
        <p:nvSpPr>
          <p:cNvPr id="7" name="Rectangle 6">
            <a:extLst>
              <a:ext uri="{FF2B5EF4-FFF2-40B4-BE49-F238E27FC236}">
                <a16:creationId xmlns:a16="http://schemas.microsoft.com/office/drawing/2014/main" id="{30F6D59C-3A66-47BD-841B-E56525E8A62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96436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5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4:4</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14400" y="1447802"/>
            <a:ext cx="7086600" cy="4983163"/>
          </a:xfrm>
          <a:prstGeom prst="rect">
            <a:avLst/>
          </a:prstGeom>
          <a:noFill/>
          <a:ln w="9525">
            <a:noFill/>
            <a:miter lim="800000"/>
            <a:headEnd/>
            <a:tailEnd/>
          </a:ln>
        </p:spPr>
      </p:pic>
      <p:sp>
        <p:nvSpPr>
          <p:cNvPr id="5" name="TextBox 4"/>
          <p:cNvSpPr txBox="1"/>
          <p:nvPr/>
        </p:nvSpPr>
        <p:spPr>
          <a:xfrm>
            <a:off x="1714108" y="1828018"/>
            <a:ext cx="541020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round about the throne (were) four and twenty thrones: and upon the thrones (I saw) four and twenty elders sitting, arrayed in white garments; and on their heads crowns of gold.”</a:t>
            </a:r>
          </a:p>
        </p:txBody>
      </p:sp>
      <p:sp>
        <p:nvSpPr>
          <p:cNvPr id="6" name="TextBox 5"/>
          <p:cNvSpPr txBox="1"/>
          <p:nvPr/>
        </p:nvSpPr>
        <p:spPr>
          <a:xfrm>
            <a:off x="1524000" y="5257802"/>
            <a:ext cx="5715000" cy="584775"/>
          </a:xfrm>
          <a:prstGeom prst="rect">
            <a:avLst/>
          </a:prstGeom>
          <a:solidFill>
            <a:srgbClr val="0000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BACC6">
                    <a:lumMod val="60000"/>
                    <a:lumOff val="40000"/>
                  </a:srgbClr>
                </a:solidFill>
                <a:effectLst/>
                <a:uLnTx/>
                <a:uFillTx/>
                <a:latin typeface="Arial" pitchFamily="34" charset="0"/>
                <a:ea typeface="+mn-ea"/>
                <a:cs typeface="Arial" pitchFamily="34" charset="0"/>
              </a:rPr>
              <a:t>24 Elders</a:t>
            </a:r>
          </a:p>
        </p:txBody>
      </p:sp>
      <p:sp>
        <p:nvSpPr>
          <p:cNvPr id="7" name="Rectangle 6">
            <a:extLst>
              <a:ext uri="{FF2B5EF4-FFF2-40B4-BE49-F238E27FC236}">
                <a16:creationId xmlns:a16="http://schemas.microsoft.com/office/drawing/2014/main" id="{292D2759-D27F-44F1-8823-12DDA48B492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578334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295400" y="1371600"/>
            <a:ext cx="6400800" cy="5029200"/>
          </a:xfrm>
          <a:prstGeom prst="rect">
            <a:avLst/>
          </a:prstGeom>
          <a:noFill/>
          <a:ln w="9525">
            <a:noFill/>
            <a:miter lim="800000"/>
            <a:headEnd/>
            <a:tailEnd/>
          </a:ln>
        </p:spPr>
      </p:pic>
      <p:sp>
        <p:nvSpPr>
          <p:cNvPr id="5" name="TextBox 4"/>
          <p:cNvSpPr txBox="1"/>
          <p:nvPr/>
        </p:nvSpPr>
        <p:spPr>
          <a:xfrm>
            <a:off x="1944127" y="1896922"/>
            <a:ext cx="502920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“saying with a great voice, Worthy is the Lamb that hath been slain to receive the </a:t>
            </a:r>
            <a:r>
              <a:rPr kumimoji="0" lang="en-US" sz="20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(1)</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power</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a:t>
            </a:r>
            <a:r>
              <a:rPr kumimoji="0" lang="en-US" sz="20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(2)</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riche</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s, and </a:t>
            </a:r>
            <a:r>
              <a:rPr kumimoji="0" lang="en-US" sz="20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(3)</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wisdom</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a:t>
            </a:r>
            <a:r>
              <a:rPr kumimoji="0" lang="en-US" sz="20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(4)</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might</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a:t>
            </a:r>
            <a:r>
              <a:rPr kumimoji="0" lang="en-US" sz="20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(5)</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honor</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a:t>
            </a:r>
            <a:r>
              <a:rPr kumimoji="0" lang="en-US" sz="20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(6)</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glory</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a:t>
            </a:r>
            <a:r>
              <a:rPr kumimoji="0" lang="en-US" sz="20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(7)</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blessing</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t>
            </a:r>
          </a:p>
        </p:txBody>
      </p:sp>
      <p:sp>
        <p:nvSpPr>
          <p:cNvPr id="6" name="Subtitle 2"/>
          <p:cNvSpPr txBox="1">
            <a:spLocks/>
          </p:cNvSpPr>
          <p:nvPr/>
        </p:nvSpPr>
        <p:spPr>
          <a:xfrm>
            <a:off x="1295400" y="55626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Worthy is the Lamb!</a:t>
            </a:r>
          </a:p>
        </p:txBody>
      </p:sp>
      <p:sp>
        <p:nvSpPr>
          <p:cNvPr id="8"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5:12</a:t>
            </a:r>
          </a:p>
        </p:txBody>
      </p:sp>
      <p:sp>
        <p:nvSpPr>
          <p:cNvPr id="7" name="Rectangle 6">
            <a:extLst>
              <a:ext uri="{FF2B5EF4-FFF2-40B4-BE49-F238E27FC236}">
                <a16:creationId xmlns:a16="http://schemas.microsoft.com/office/drawing/2014/main" id="{67943F27-E391-457D-99C2-9B1C6866E82B}"/>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624883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295400" y="1371600"/>
            <a:ext cx="6400800" cy="5029200"/>
          </a:xfrm>
          <a:prstGeom prst="rect">
            <a:avLst/>
          </a:prstGeom>
          <a:noFill/>
          <a:ln w="9525">
            <a:noFill/>
            <a:miter lim="800000"/>
            <a:headEnd/>
            <a:tailEnd/>
          </a:ln>
        </p:spPr>
      </p:pic>
      <p:sp>
        <p:nvSpPr>
          <p:cNvPr id="5" name="TextBox 4"/>
          <p:cNvSpPr txBox="1"/>
          <p:nvPr/>
        </p:nvSpPr>
        <p:spPr>
          <a:xfrm>
            <a:off x="1933281" y="1761968"/>
            <a:ext cx="5029200"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0000FF"/>
                </a:solidFill>
                <a:effectLst/>
                <a:uLnTx/>
                <a:uFillTx/>
                <a:latin typeface="Arial Narrow" pitchFamily="34" charset="0"/>
                <a:ea typeface="+mn-ea"/>
                <a:cs typeface="+mn-cs"/>
              </a:rPr>
              <a:t>“And every created thing which is in the heaven, and on the earth, and under the earth, and on the sea, and all things are in them, heard I saying, Unto </a:t>
            </a:r>
            <a:r>
              <a:rPr kumimoji="0" lang="en-US" sz="2600" b="1" i="1" u="sng" strike="noStrike" kern="1200" cap="none" spc="0" normalizeH="0" baseline="0" noProof="0" dirty="0">
                <a:ln>
                  <a:noFill/>
                </a:ln>
                <a:solidFill>
                  <a:srgbClr val="0000FF"/>
                </a:solidFill>
                <a:effectLst/>
                <a:uLnTx/>
                <a:uFillTx/>
                <a:latin typeface="Arial Narrow" pitchFamily="34" charset="0"/>
                <a:ea typeface="+mn-ea"/>
                <a:cs typeface="+mn-cs"/>
              </a:rPr>
              <a:t>him that sitteth on the throne</a:t>
            </a:r>
            <a:r>
              <a:rPr kumimoji="0" lang="en-US" sz="2600" b="1" i="1" u="none" strike="noStrike" kern="1200" cap="none" spc="0" normalizeH="0" baseline="0" noProof="0" dirty="0">
                <a:ln>
                  <a:noFill/>
                </a:ln>
                <a:solidFill>
                  <a:srgbClr val="0000FF"/>
                </a:solidFill>
                <a:effectLst/>
                <a:uLnTx/>
                <a:uFillTx/>
                <a:latin typeface="Arial Narrow" pitchFamily="34" charset="0"/>
                <a:ea typeface="+mn-ea"/>
                <a:cs typeface="+mn-cs"/>
              </a:rPr>
              <a:t>, and </a:t>
            </a:r>
            <a:r>
              <a:rPr kumimoji="0" lang="en-US" sz="2600" b="1" i="1" u="sng" strike="noStrike" kern="1200" cap="none" spc="0" normalizeH="0" baseline="0" noProof="0" dirty="0">
                <a:ln>
                  <a:noFill/>
                </a:ln>
                <a:solidFill>
                  <a:srgbClr val="0000FF"/>
                </a:solidFill>
                <a:effectLst/>
                <a:uLnTx/>
                <a:uFillTx/>
                <a:latin typeface="Arial Narrow" pitchFamily="34" charset="0"/>
                <a:ea typeface="+mn-ea"/>
                <a:cs typeface="+mn-cs"/>
              </a:rPr>
              <a:t>unto the Lamb</a:t>
            </a:r>
            <a:r>
              <a:rPr kumimoji="0" lang="en-US" sz="2600" b="1" i="1" u="none" strike="noStrike" kern="1200" cap="none" spc="0" normalizeH="0" baseline="0" noProof="0" dirty="0">
                <a:ln>
                  <a:noFill/>
                </a:ln>
                <a:solidFill>
                  <a:srgbClr val="0000FF"/>
                </a:solidFill>
                <a:effectLst/>
                <a:uLnTx/>
                <a:uFillTx/>
                <a:latin typeface="Arial Narrow" pitchFamily="34" charset="0"/>
                <a:ea typeface="+mn-ea"/>
                <a:cs typeface="+mn-cs"/>
              </a:rPr>
              <a:t>, (be) the blessing, and the honor, and the glory, and the dominion, for ever and ever.”</a:t>
            </a:r>
          </a:p>
        </p:txBody>
      </p:sp>
      <p:sp>
        <p:nvSpPr>
          <p:cNvPr id="6" name="Subtitle 2"/>
          <p:cNvSpPr txBox="1">
            <a:spLocks/>
          </p:cNvSpPr>
          <p:nvPr/>
        </p:nvSpPr>
        <p:spPr>
          <a:xfrm>
            <a:off x="1295400" y="55626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Praise Of All Creation</a:t>
            </a:r>
          </a:p>
        </p:txBody>
      </p:sp>
      <p:sp>
        <p:nvSpPr>
          <p:cNvPr id="9"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5:13</a:t>
            </a:r>
          </a:p>
        </p:txBody>
      </p:sp>
      <p:sp>
        <p:nvSpPr>
          <p:cNvPr id="7" name="Rectangle 6">
            <a:extLst>
              <a:ext uri="{FF2B5EF4-FFF2-40B4-BE49-F238E27FC236}">
                <a16:creationId xmlns:a16="http://schemas.microsoft.com/office/drawing/2014/main" id="{7BABA689-CB7D-478D-9223-EA434B8BDE9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68166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295400" y="1371600"/>
            <a:ext cx="6400800" cy="5029200"/>
          </a:xfrm>
          <a:prstGeom prst="rect">
            <a:avLst/>
          </a:prstGeom>
          <a:noFill/>
          <a:ln w="9525">
            <a:noFill/>
            <a:miter lim="800000"/>
            <a:headEnd/>
            <a:tailEnd/>
          </a:ln>
        </p:spPr>
      </p:pic>
      <p:sp>
        <p:nvSpPr>
          <p:cNvPr id="5" name="TextBox 4"/>
          <p:cNvSpPr txBox="1"/>
          <p:nvPr/>
        </p:nvSpPr>
        <p:spPr>
          <a:xfrm>
            <a:off x="1933281" y="1829812"/>
            <a:ext cx="502920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the four living creatures said, Amen. And the elders fell down and worshipped.”</a:t>
            </a:r>
          </a:p>
        </p:txBody>
      </p:sp>
      <p:sp>
        <p:nvSpPr>
          <p:cNvPr id="6" name="Subtitle 2"/>
          <p:cNvSpPr txBox="1">
            <a:spLocks/>
          </p:cNvSpPr>
          <p:nvPr/>
        </p:nvSpPr>
        <p:spPr>
          <a:xfrm>
            <a:off x="1295400" y="5562600"/>
            <a:ext cx="6400800" cy="584775"/>
          </a:xfrm>
          <a:prstGeom prst="rect">
            <a:avLst/>
          </a:prstGeom>
          <a:solidFill>
            <a:srgbClr val="0000FF"/>
          </a:solidFill>
          <a:ln w="38100">
            <a:solidFill>
              <a:srgbClr val="ACF4F4"/>
            </a:solid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ACF4F4"/>
                </a:solidFill>
                <a:effectLst/>
                <a:uLnTx/>
                <a:uFillTx/>
                <a:latin typeface="Arial" pitchFamily="34" charset="0"/>
                <a:ea typeface="+mn-ea"/>
                <a:cs typeface="Arial" pitchFamily="34" charset="0"/>
              </a:rPr>
              <a:t>24 Elders</a:t>
            </a:r>
          </a:p>
        </p:txBody>
      </p:sp>
      <p:sp>
        <p:nvSpPr>
          <p:cNvPr id="8" name="Title 1"/>
          <p:cNvSpPr>
            <a:spLocks noGrp="1"/>
          </p:cNvSpPr>
          <p:nvPr>
            <p:ph type="title"/>
          </p:nvPr>
        </p:nvSpPr>
        <p:spPr>
          <a:xfrm>
            <a:off x="457200" y="386001"/>
            <a:ext cx="8229600" cy="769441"/>
          </a:xfrm>
        </p:spPr>
        <p:txBody>
          <a:bodyPr>
            <a:spAutoFit/>
          </a:bodyPr>
          <a:lstStyle/>
          <a:p>
            <a:r>
              <a:rPr lang="en-US" b="1" u="sng" dirty="0">
                <a:solidFill>
                  <a:srgbClr val="ACF4F4"/>
                </a:solidFill>
                <a:latin typeface="Arial" pitchFamily="34" charset="0"/>
                <a:cs typeface="Arial" pitchFamily="34" charset="0"/>
              </a:rPr>
              <a:t>Revelation 5:14</a:t>
            </a:r>
          </a:p>
        </p:txBody>
      </p:sp>
      <p:sp>
        <p:nvSpPr>
          <p:cNvPr id="7" name="Rectangle 6">
            <a:extLst>
              <a:ext uri="{FF2B5EF4-FFF2-40B4-BE49-F238E27FC236}">
                <a16:creationId xmlns:a16="http://schemas.microsoft.com/office/drawing/2014/main" id="{195260FB-37D1-4666-9126-BC6BA8EE120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208599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24" y="389058"/>
            <a:ext cx="8144759" cy="769441"/>
          </a:xfrm>
        </p:spPr>
        <p:txBody>
          <a:bodyPr wrap="square">
            <a:spAutoFit/>
          </a:bodyPr>
          <a:lstStyle/>
          <a:p>
            <a:r>
              <a:rPr lang="en-US" b="1" u="sng" dirty="0">
                <a:solidFill>
                  <a:srgbClr val="ACF4F4"/>
                </a:solidFill>
                <a:latin typeface="Arial" pitchFamily="34" charset="0"/>
                <a:cs typeface="Arial" pitchFamily="34" charset="0"/>
              </a:rPr>
              <a:t>Chorus of Multitude of Angels</a:t>
            </a:r>
          </a:p>
        </p:txBody>
      </p:sp>
      <p:sp>
        <p:nvSpPr>
          <p:cNvPr id="3" name="Content Placeholder 2"/>
          <p:cNvSpPr>
            <a:spLocks noGrp="1"/>
          </p:cNvSpPr>
          <p:nvPr>
            <p:ph idx="1"/>
          </p:nvPr>
        </p:nvSpPr>
        <p:spPr>
          <a:xfrm>
            <a:off x="457200" y="1309147"/>
            <a:ext cx="8229600" cy="5509200"/>
          </a:xfrm>
          <a:solidFill>
            <a:srgbClr val="ACF4F4">
              <a:alpha val="80000"/>
            </a:srgbClr>
          </a:solidFill>
          <a:ln w="38100">
            <a:solidFill>
              <a:srgbClr val="0000FF"/>
            </a:solidFill>
          </a:ln>
        </p:spPr>
        <p:txBody>
          <a:bodyPr>
            <a:spAutoFit/>
          </a:bodyPr>
          <a:lstStyle/>
          <a:p>
            <a:pPr>
              <a:spcBef>
                <a:spcPts val="1200"/>
              </a:spcBef>
            </a:pPr>
            <a:r>
              <a:rPr lang="en-US" dirty="0">
                <a:solidFill>
                  <a:srgbClr val="0000FF"/>
                </a:solidFill>
                <a:latin typeface="Arial Narrow" pitchFamily="34" charset="0"/>
                <a:cs typeface="Arial" pitchFamily="34" charset="0"/>
              </a:rPr>
              <a:t>Now we have </a:t>
            </a:r>
            <a:r>
              <a:rPr lang="en-US" b="1" dirty="0">
                <a:solidFill>
                  <a:srgbClr val="0000FF"/>
                </a:solidFill>
                <a:latin typeface="Arial Narrow" pitchFamily="34" charset="0"/>
                <a:cs typeface="Arial" pitchFamily="34" charset="0"/>
              </a:rPr>
              <a:t>additional singers</a:t>
            </a:r>
            <a:r>
              <a:rPr lang="en-US" dirty="0">
                <a:solidFill>
                  <a:srgbClr val="0000FF"/>
                </a:solidFill>
                <a:latin typeface="Arial Narrow" pitchFamily="34" charset="0"/>
                <a:cs typeface="Arial" pitchFamily="34" charset="0"/>
              </a:rPr>
              <a:t> – a multitude of angels around the throne. </a:t>
            </a:r>
            <a:r>
              <a:rPr lang="en-US" i="1" dirty="0">
                <a:solidFill>
                  <a:srgbClr val="0000FF"/>
                </a:solidFill>
                <a:latin typeface="Arial Narrow" pitchFamily="34" charset="0"/>
                <a:cs typeface="Arial" pitchFamily="34" charset="0"/>
              </a:rPr>
              <a:t>“Ten thousand times ten thousand, and thousands of thousands.”</a:t>
            </a:r>
          </a:p>
          <a:p>
            <a:pPr>
              <a:spcBef>
                <a:spcPts val="1200"/>
              </a:spcBef>
            </a:pPr>
            <a:r>
              <a:rPr lang="en-US" dirty="0">
                <a:solidFill>
                  <a:srgbClr val="0000FF"/>
                </a:solidFill>
                <a:latin typeface="Arial Narrow" pitchFamily="34" charset="0"/>
                <a:cs typeface="Arial" pitchFamily="34" charset="0"/>
              </a:rPr>
              <a:t>All erupt in </a:t>
            </a:r>
            <a:r>
              <a:rPr lang="en-US" b="1" dirty="0">
                <a:solidFill>
                  <a:srgbClr val="0000FF"/>
                </a:solidFill>
                <a:latin typeface="Arial Narrow" pitchFamily="34" charset="0"/>
                <a:cs typeface="Arial" pitchFamily="34" charset="0"/>
              </a:rPr>
              <a:t>praise</a:t>
            </a:r>
            <a:r>
              <a:rPr lang="en-US" dirty="0">
                <a:solidFill>
                  <a:srgbClr val="0000FF"/>
                </a:solidFill>
                <a:latin typeface="Arial Narrow" pitchFamily="34" charset="0"/>
                <a:cs typeface="Arial" pitchFamily="34" charset="0"/>
              </a:rPr>
              <a:t> to the Lamb.</a:t>
            </a:r>
          </a:p>
          <a:p>
            <a:pPr>
              <a:spcBef>
                <a:spcPts val="1200"/>
              </a:spcBef>
            </a:pPr>
            <a:r>
              <a:rPr lang="en-US" dirty="0">
                <a:solidFill>
                  <a:srgbClr val="0000FF"/>
                </a:solidFill>
                <a:latin typeface="Arial Narrow" pitchFamily="34" charset="0"/>
                <a:cs typeface="Arial" pitchFamily="34" charset="0"/>
              </a:rPr>
              <a:t>Imagine the chorus of millions or thousands praising the Lamb and His accomplishments.</a:t>
            </a:r>
          </a:p>
          <a:p>
            <a:pPr lvl="1">
              <a:spcBef>
                <a:spcPts val="1200"/>
              </a:spcBef>
            </a:pPr>
            <a:r>
              <a:rPr lang="en-US" b="1" dirty="0">
                <a:solidFill>
                  <a:srgbClr val="FF0000"/>
                </a:solidFill>
                <a:latin typeface="Arial Narrow" pitchFamily="34" charset="0"/>
                <a:cs typeface="Arial" pitchFamily="34" charset="0"/>
              </a:rPr>
              <a:t>All the forces of hell cannot overcome and defeat HIS purpose.</a:t>
            </a:r>
          </a:p>
          <a:p>
            <a:pPr>
              <a:spcBef>
                <a:spcPts val="1200"/>
              </a:spcBef>
            </a:pPr>
            <a:r>
              <a:rPr lang="en-US" dirty="0">
                <a:solidFill>
                  <a:srgbClr val="0000FF"/>
                </a:solidFill>
                <a:latin typeface="Arial Narrow" pitchFamily="34" charset="0"/>
                <a:cs typeface="Arial" pitchFamily="34" charset="0"/>
              </a:rPr>
              <a:t>This gives a brief glimpse of what it will be like when “</a:t>
            </a:r>
            <a:r>
              <a:rPr lang="en-US" b="1" dirty="0">
                <a:solidFill>
                  <a:srgbClr val="0000FF"/>
                </a:solidFill>
                <a:latin typeface="Arial Narrow" pitchFamily="34" charset="0"/>
                <a:cs typeface="Arial" pitchFamily="34" charset="0"/>
              </a:rPr>
              <a:t>All Of God’s Singers Get Home</a:t>
            </a:r>
            <a:r>
              <a:rPr lang="en-US" dirty="0">
                <a:solidFill>
                  <a:srgbClr val="0000FF"/>
                </a:solidFill>
                <a:latin typeface="Arial Narrow" pitchFamily="34" charset="0"/>
                <a:cs typeface="Arial" pitchFamily="34" charset="0"/>
              </a:rPr>
              <a:t>!”</a:t>
            </a:r>
          </a:p>
        </p:txBody>
      </p:sp>
      <p:sp>
        <p:nvSpPr>
          <p:cNvPr id="4" name="Rectangle 3">
            <a:extLst>
              <a:ext uri="{FF2B5EF4-FFF2-40B4-BE49-F238E27FC236}">
                <a16:creationId xmlns:a16="http://schemas.microsoft.com/office/drawing/2014/main" id="{AC78F6BE-5DE4-4852-BAFC-B2A4AA77396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628560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398"/>
            <a:ext cx="8229600" cy="769441"/>
          </a:xfrm>
        </p:spPr>
        <p:txBody>
          <a:bodyPr>
            <a:spAutoFit/>
          </a:bodyPr>
          <a:lstStyle/>
          <a:p>
            <a:r>
              <a:rPr lang="en-US" b="1" u="sng" dirty="0">
                <a:solidFill>
                  <a:srgbClr val="ACF4F4"/>
                </a:solidFill>
                <a:latin typeface="Arial" pitchFamily="34" charset="0"/>
                <a:cs typeface="Arial" pitchFamily="34" charset="0"/>
              </a:rPr>
              <a:t>Heaven’s Praise</a:t>
            </a:r>
          </a:p>
        </p:txBody>
      </p:sp>
      <p:sp>
        <p:nvSpPr>
          <p:cNvPr id="3" name="Content Placeholder 2"/>
          <p:cNvSpPr>
            <a:spLocks noGrp="1"/>
          </p:cNvSpPr>
          <p:nvPr>
            <p:ph idx="1"/>
          </p:nvPr>
        </p:nvSpPr>
        <p:spPr>
          <a:xfrm>
            <a:off x="65987" y="1143000"/>
            <a:ext cx="8974317" cy="5755422"/>
          </a:xfrm>
          <a:solidFill>
            <a:srgbClr val="ACF4F4">
              <a:alpha val="80000"/>
            </a:srgbClr>
          </a:solidFill>
          <a:ln w="38100">
            <a:solidFill>
              <a:srgbClr val="0000FF"/>
            </a:solidFill>
          </a:ln>
        </p:spPr>
        <p:txBody>
          <a:bodyPr wrap="square">
            <a:spAutoFit/>
          </a:bodyPr>
          <a:lstStyle/>
          <a:p>
            <a:pPr>
              <a:spcBef>
                <a:spcPts val="0"/>
              </a:spcBef>
            </a:pPr>
            <a:r>
              <a:rPr lang="en-US" b="1" dirty="0">
                <a:solidFill>
                  <a:srgbClr val="0000FF"/>
                </a:solidFill>
                <a:latin typeface="Arial Narrow" pitchFamily="34" charset="0"/>
              </a:rPr>
              <a:t>Seven-fold</a:t>
            </a:r>
            <a:r>
              <a:rPr lang="en-US" dirty="0">
                <a:solidFill>
                  <a:srgbClr val="0000FF"/>
                </a:solidFill>
                <a:latin typeface="Arial Narrow" pitchFamily="34" charset="0"/>
              </a:rPr>
              <a:t> aspect of the worthy Lamb:</a:t>
            </a:r>
          </a:p>
          <a:p>
            <a:pPr lvl="1">
              <a:spcBef>
                <a:spcPts val="0"/>
              </a:spcBef>
            </a:pPr>
            <a:r>
              <a:rPr lang="en-US" dirty="0">
                <a:latin typeface="Arial Narrow" pitchFamily="34" charset="0"/>
              </a:rPr>
              <a:t>“</a:t>
            </a:r>
            <a:r>
              <a:rPr lang="en-US" b="1" dirty="0">
                <a:latin typeface="Arial Narrow" pitchFamily="34" charset="0"/>
              </a:rPr>
              <a:t>Power</a:t>
            </a:r>
            <a:r>
              <a:rPr lang="en-US" dirty="0">
                <a:latin typeface="Arial Narrow" pitchFamily="34" charset="0"/>
              </a:rPr>
              <a:t>” – to save, sustain, and sanctify </a:t>
            </a:r>
            <a:r>
              <a:rPr lang="en-US" b="1" dirty="0">
                <a:solidFill>
                  <a:srgbClr val="0000FF"/>
                </a:solidFill>
                <a:latin typeface="Arial Narrow" pitchFamily="34" charset="0"/>
              </a:rPr>
              <a:t>(Romans 1:16)</a:t>
            </a:r>
          </a:p>
          <a:p>
            <a:pPr lvl="1">
              <a:spcBef>
                <a:spcPts val="0"/>
              </a:spcBef>
            </a:pPr>
            <a:r>
              <a:rPr lang="en-US" dirty="0">
                <a:latin typeface="Arial Narrow" pitchFamily="34" charset="0"/>
              </a:rPr>
              <a:t>“</a:t>
            </a:r>
            <a:r>
              <a:rPr lang="en-US" b="1" dirty="0">
                <a:latin typeface="Arial Narrow" pitchFamily="34" charset="0"/>
              </a:rPr>
              <a:t>Riches</a:t>
            </a:r>
            <a:r>
              <a:rPr lang="en-US" dirty="0">
                <a:latin typeface="Arial Narrow" pitchFamily="34" charset="0"/>
              </a:rPr>
              <a:t>” – redeeming promise, pain, and poverty </a:t>
            </a:r>
            <a:br>
              <a:rPr lang="en-US" dirty="0">
                <a:latin typeface="Arial Narrow" pitchFamily="34" charset="0"/>
              </a:rPr>
            </a:br>
            <a:r>
              <a:rPr lang="en-US" b="1" dirty="0">
                <a:solidFill>
                  <a:srgbClr val="0000FF"/>
                </a:solidFill>
                <a:latin typeface="Arial Narrow" pitchFamily="34" charset="0"/>
              </a:rPr>
              <a:t>(2 Corinthians 8:9)</a:t>
            </a:r>
          </a:p>
          <a:p>
            <a:pPr lvl="1">
              <a:spcBef>
                <a:spcPts val="0"/>
              </a:spcBef>
            </a:pPr>
            <a:r>
              <a:rPr lang="en-US" dirty="0">
                <a:latin typeface="Arial Narrow" pitchFamily="34" charset="0"/>
              </a:rPr>
              <a:t>“</a:t>
            </a:r>
            <a:r>
              <a:rPr lang="en-US" b="1" dirty="0">
                <a:latin typeface="Arial Narrow" pitchFamily="34" charset="0"/>
              </a:rPr>
              <a:t>Wisdom</a:t>
            </a:r>
            <a:r>
              <a:rPr lang="en-US" dirty="0">
                <a:latin typeface="Arial Narrow" pitchFamily="34" charset="0"/>
              </a:rPr>
              <a:t>” – light instead of darkness. Liberate us from fear. Lead to life </a:t>
            </a:r>
            <a:r>
              <a:rPr lang="en-US" b="1" dirty="0">
                <a:solidFill>
                  <a:srgbClr val="0000FF"/>
                </a:solidFill>
                <a:latin typeface="Arial Narrow" pitchFamily="34" charset="0"/>
              </a:rPr>
              <a:t>(7:17)</a:t>
            </a:r>
          </a:p>
          <a:p>
            <a:pPr lvl="1">
              <a:spcBef>
                <a:spcPts val="0"/>
              </a:spcBef>
            </a:pPr>
            <a:r>
              <a:rPr lang="en-US" dirty="0">
                <a:latin typeface="Arial Narrow" pitchFamily="34" charset="0"/>
              </a:rPr>
              <a:t>“</a:t>
            </a:r>
            <a:r>
              <a:rPr lang="en-US" b="1" dirty="0">
                <a:latin typeface="Arial Narrow" pitchFamily="34" charset="0"/>
              </a:rPr>
              <a:t>Might</a:t>
            </a:r>
            <a:r>
              <a:rPr lang="en-US" dirty="0">
                <a:latin typeface="Arial Narrow" pitchFamily="34" charset="0"/>
              </a:rPr>
              <a:t>” – overthrow evil, overcome temptation, overshadow our weaknesses </a:t>
            </a:r>
            <a:r>
              <a:rPr lang="en-US" b="1" dirty="0">
                <a:solidFill>
                  <a:srgbClr val="0000FF"/>
                </a:solidFill>
                <a:latin typeface="Arial Narrow" pitchFamily="34" charset="0"/>
              </a:rPr>
              <a:t>(1 Peter 2:11)</a:t>
            </a:r>
          </a:p>
          <a:p>
            <a:pPr lvl="1">
              <a:spcBef>
                <a:spcPts val="0"/>
              </a:spcBef>
            </a:pPr>
            <a:r>
              <a:rPr lang="en-US" dirty="0">
                <a:latin typeface="Arial Narrow" pitchFamily="34" charset="0"/>
              </a:rPr>
              <a:t>“</a:t>
            </a:r>
            <a:r>
              <a:rPr lang="en-US" b="1" dirty="0">
                <a:latin typeface="Arial Narrow" pitchFamily="34" charset="0"/>
              </a:rPr>
              <a:t>Honor</a:t>
            </a:r>
            <a:r>
              <a:rPr lang="en-US" dirty="0">
                <a:latin typeface="Arial Narrow" pitchFamily="34" charset="0"/>
              </a:rPr>
              <a:t>” – worthy of worship </a:t>
            </a:r>
            <a:r>
              <a:rPr lang="en-US" b="1" dirty="0">
                <a:solidFill>
                  <a:srgbClr val="0000FF"/>
                </a:solidFill>
                <a:latin typeface="Arial Narrow" pitchFamily="34" charset="0"/>
              </a:rPr>
              <a:t>(Hebrews 3:3)</a:t>
            </a:r>
          </a:p>
          <a:p>
            <a:pPr lvl="1">
              <a:spcBef>
                <a:spcPts val="0"/>
              </a:spcBef>
            </a:pPr>
            <a:r>
              <a:rPr lang="en-US" dirty="0">
                <a:latin typeface="Arial Narrow" pitchFamily="34" charset="0"/>
              </a:rPr>
              <a:t>“</a:t>
            </a:r>
            <a:r>
              <a:rPr lang="en-US" b="1" dirty="0">
                <a:latin typeface="Arial Narrow" pitchFamily="34" charset="0"/>
              </a:rPr>
              <a:t>Glory</a:t>
            </a:r>
            <a:r>
              <a:rPr lang="en-US" dirty="0">
                <a:latin typeface="Arial Narrow" pitchFamily="34" charset="0"/>
              </a:rPr>
              <a:t>” – seen in His birth, life, death, resurrection, present ministry </a:t>
            </a:r>
            <a:r>
              <a:rPr lang="en-US" b="1" dirty="0">
                <a:solidFill>
                  <a:srgbClr val="0000FF"/>
                </a:solidFill>
                <a:latin typeface="Arial Narrow" pitchFamily="34" charset="0"/>
              </a:rPr>
              <a:t>(Hebrews 1:3)</a:t>
            </a:r>
          </a:p>
          <a:p>
            <a:pPr lvl="1">
              <a:spcBef>
                <a:spcPts val="0"/>
              </a:spcBef>
            </a:pPr>
            <a:r>
              <a:rPr lang="en-US" dirty="0">
                <a:latin typeface="Arial Narrow" pitchFamily="34" charset="0"/>
              </a:rPr>
              <a:t>“</a:t>
            </a:r>
            <a:r>
              <a:rPr lang="en-US" b="1" dirty="0">
                <a:latin typeface="Arial Narrow" pitchFamily="34" charset="0"/>
              </a:rPr>
              <a:t>Blessing</a:t>
            </a:r>
            <a:r>
              <a:rPr lang="en-US" dirty="0">
                <a:latin typeface="Arial Narrow" pitchFamily="34" charset="0"/>
              </a:rPr>
              <a:t>” – He shares with us in the gospel of grace, goodness, and glory! </a:t>
            </a:r>
            <a:r>
              <a:rPr lang="en-US" dirty="0">
                <a:solidFill>
                  <a:srgbClr val="0000FF"/>
                </a:solidFill>
                <a:latin typeface="Arial Narrow" pitchFamily="34" charset="0"/>
              </a:rPr>
              <a:t>(</a:t>
            </a:r>
            <a:r>
              <a:rPr lang="en-US" b="1" dirty="0">
                <a:solidFill>
                  <a:srgbClr val="0000FF"/>
                </a:solidFill>
                <a:latin typeface="Arial Narrow" pitchFamily="34" charset="0"/>
              </a:rPr>
              <a:t>Ephesians 1:3</a:t>
            </a:r>
            <a:r>
              <a:rPr lang="en-US" dirty="0">
                <a:solidFill>
                  <a:srgbClr val="0000FF"/>
                </a:solidFill>
                <a:latin typeface="Arial Narrow" pitchFamily="34" charset="0"/>
              </a:rPr>
              <a:t>)</a:t>
            </a:r>
          </a:p>
        </p:txBody>
      </p:sp>
      <p:sp>
        <p:nvSpPr>
          <p:cNvPr id="4" name="Rectangle 3">
            <a:extLst>
              <a:ext uri="{FF2B5EF4-FFF2-40B4-BE49-F238E27FC236}">
                <a16:creationId xmlns:a16="http://schemas.microsoft.com/office/drawing/2014/main" id="{D625FB81-4206-420F-944B-409E9ED0318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852490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399"/>
            <a:ext cx="8229600" cy="769441"/>
          </a:xfrm>
        </p:spPr>
        <p:txBody>
          <a:bodyPr>
            <a:spAutoFit/>
          </a:bodyPr>
          <a:lstStyle/>
          <a:p>
            <a:r>
              <a:rPr lang="en-US" b="1" u="sng" dirty="0">
                <a:solidFill>
                  <a:srgbClr val="ACF4F4"/>
                </a:solidFill>
                <a:latin typeface="Arial" pitchFamily="34" charset="0"/>
                <a:cs typeface="Arial" pitchFamily="34" charset="0"/>
              </a:rPr>
              <a:t>True Worship</a:t>
            </a:r>
          </a:p>
        </p:txBody>
      </p:sp>
      <p:sp>
        <p:nvSpPr>
          <p:cNvPr id="3" name="Content Placeholder 2"/>
          <p:cNvSpPr>
            <a:spLocks noGrp="1"/>
          </p:cNvSpPr>
          <p:nvPr>
            <p:ph idx="1"/>
          </p:nvPr>
        </p:nvSpPr>
        <p:spPr>
          <a:xfrm>
            <a:off x="457200" y="1444660"/>
            <a:ext cx="8229600" cy="5115246"/>
          </a:xfrm>
          <a:solidFill>
            <a:srgbClr val="ACF4F4">
              <a:alpha val="80000"/>
            </a:srgbClr>
          </a:solidFill>
          <a:ln w="38100">
            <a:solidFill>
              <a:srgbClr val="0000FF"/>
            </a:solidFill>
          </a:ln>
        </p:spPr>
        <p:txBody>
          <a:bodyPr>
            <a:spAutoFit/>
          </a:bodyPr>
          <a:lstStyle/>
          <a:p>
            <a:r>
              <a:rPr lang="en-US" b="1" dirty="0">
                <a:solidFill>
                  <a:srgbClr val="0000FF"/>
                </a:solidFill>
                <a:latin typeface="Arial Narrow" pitchFamily="34" charset="0"/>
              </a:rPr>
              <a:t>Worship</a:t>
            </a:r>
            <a:r>
              <a:rPr lang="en-US" dirty="0">
                <a:solidFill>
                  <a:srgbClr val="0000FF"/>
                </a:solidFill>
                <a:latin typeface="Arial Narrow" pitchFamily="34" charset="0"/>
              </a:rPr>
              <a:t> of the </a:t>
            </a:r>
            <a:r>
              <a:rPr lang="en-US" b="1" dirty="0">
                <a:solidFill>
                  <a:srgbClr val="0000FF"/>
                </a:solidFill>
                <a:latin typeface="Arial Narrow" pitchFamily="34" charset="0"/>
              </a:rPr>
              <a:t>Father</a:t>
            </a:r>
            <a:r>
              <a:rPr lang="en-US" dirty="0">
                <a:solidFill>
                  <a:srgbClr val="0000FF"/>
                </a:solidFill>
                <a:latin typeface="Arial Narrow" pitchFamily="34" charset="0"/>
              </a:rPr>
              <a:t> and the </a:t>
            </a:r>
            <a:r>
              <a:rPr lang="en-US" b="1" dirty="0">
                <a:solidFill>
                  <a:srgbClr val="0000FF"/>
                </a:solidFill>
                <a:latin typeface="Arial Narrow" pitchFamily="34" charset="0"/>
              </a:rPr>
              <a:t>Lamb</a:t>
            </a:r>
          </a:p>
          <a:p>
            <a:r>
              <a:rPr lang="en-US" b="1" dirty="0">
                <a:solidFill>
                  <a:srgbClr val="0000FF"/>
                </a:solidFill>
                <a:latin typeface="Arial Narrow" pitchFamily="34" charset="0"/>
              </a:rPr>
              <a:t>New courage</a:t>
            </a:r>
            <a:r>
              <a:rPr lang="en-US" dirty="0">
                <a:solidFill>
                  <a:srgbClr val="0000FF"/>
                </a:solidFill>
                <a:latin typeface="Arial Narrow" pitchFamily="34" charset="0"/>
              </a:rPr>
              <a:t> and </a:t>
            </a:r>
            <a:r>
              <a:rPr lang="en-US" b="1" dirty="0">
                <a:solidFill>
                  <a:srgbClr val="0000FF"/>
                </a:solidFill>
                <a:latin typeface="Arial Narrow" pitchFamily="34" charset="0"/>
              </a:rPr>
              <a:t>new hope</a:t>
            </a:r>
            <a:r>
              <a:rPr lang="en-US" dirty="0">
                <a:solidFill>
                  <a:srgbClr val="0000FF"/>
                </a:solidFill>
                <a:latin typeface="Arial Narrow" pitchFamily="34" charset="0"/>
              </a:rPr>
              <a:t> for the persecuted on earth.</a:t>
            </a:r>
            <a:endParaRPr lang="en-US" b="1" dirty="0">
              <a:solidFill>
                <a:srgbClr val="0000FF"/>
              </a:solidFill>
              <a:latin typeface="Arial Narrow" pitchFamily="34" charset="0"/>
            </a:endParaRPr>
          </a:p>
          <a:p>
            <a:r>
              <a:rPr lang="en-US" i="1" dirty="0">
                <a:solidFill>
                  <a:srgbClr val="0000FF"/>
                </a:solidFill>
                <a:latin typeface="Arial Narrow" pitchFamily="34" charset="0"/>
              </a:rPr>
              <a:t>“</a:t>
            </a:r>
            <a:r>
              <a:rPr lang="en-US" b="1" i="1" dirty="0">
                <a:solidFill>
                  <a:srgbClr val="0000FF"/>
                </a:solidFill>
                <a:latin typeface="Arial Narrow" pitchFamily="34" charset="0"/>
              </a:rPr>
              <a:t>Believing in God’s power</a:t>
            </a:r>
            <a:r>
              <a:rPr lang="en-US" i="1" dirty="0">
                <a:solidFill>
                  <a:srgbClr val="0000FF"/>
                </a:solidFill>
                <a:latin typeface="Arial Narrow" pitchFamily="34" charset="0"/>
              </a:rPr>
              <a:t>”</a:t>
            </a:r>
            <a:r>
              <a:rPr lang="en-US" b="1" dirty="0">
                <a:solidFill>
                  <a:srgbClr val="0000FF"/>
                </a:solidFill>
                <a:latin typeface="Arial Narrow" pitchFamily="34" charset="0"/>
              </a:rPr>
              <a:t> (4)</a:t>
            </a:r>
          </a:p>
          <a:p>
            <a:r>
              <a:rPr lang="en-US" i="1" dirty="0">
                <a:solidFill>
                  <a:srgbClr val="0000FF"/>
                </a:solidFill>
                <a:latin typeface="Arial Narrow" pitchFamily="34" charset="0"/>
              </a:rPr>
              <a:t>“</a:t>
            </a:r>
            <a:r>
              <a:rPr lang="en-US" b="1" i="1" dirty="0">
                <a:solidFill>
                  <a:srgbClr val="0000FF"/>
                </a:solidFill>
                <a:latin typeface="Arial Narrow" pitchFamily="34" charset="0"/>
              </a:rPr>
              <a:t>Redeeming the love of God</a:t>
            </a:r>
            <a:r>
              <a:rPr lang="en-US" i="1" dirty="0">
                <a:solidFill>
                  <a:srgbClr val="0000FF"/>
                </a:solidFill>
                <a:latin typeface="Arial Narrow" pitchFamily="34" charset="0"/>
              </a:rPr>
              <a:t>”</a:t>
            </a:r>
            <a:r>
              <a:rPr lang="en-US" dirty="0">
                <a:solidFill>
                  <a:srgbClr val="0000FF"/>
                </a:solidFill>
                <a:latin typeface="Arial Narrow" pitchFamily="34" charset="0"/>
              </a:rPr>
              <a:t> (</a:t>
            </a:r>
            <a:r>
              <a:rPr lang="en-US" b="1" dirty="0">
                <a:solidFill>
                  <a:srgbClr val="0000FF"/>
                </a:solidFill>
                <a:latin typeface="Arial Narrow" pitchFamily="34" charset="0"/>
              </a:rPr>
              <a:t>5</a:t>
            </a:r>
            <a:r>
              <a:rPr lang="en-US" dirty="0">
                <a:solidFill>
                  <a:srgbClr val="0000FF"/>
                </a:solidFill>
                <a:latin typeface="Arial Narrow" pitchFamily="34" charset="0"/>
              </a:rPr>
              <a:t>)</a:t>
            </a:r>
          </a:p>
          <a:p>
            <a:r>
              <a:rPr lang="en-US" dirty="0">
                <a:solidFill>
                  <a:srgbClr val="0000FF"/>
                </a:solidFill>
                <a:latin typeface="Arial Narrow" pitchFamily="34" charset="0"/>
              </a:rPr>
              <a:t>God’s people do </a:t>
            </a:r>
            <a:r>
              <a:rPr lang="en-US" b="1" dirty="0">
                <a:solidFill>
                  <a:srgbClr val="0000FF"/>
                </a:solidFill>
                <a:latin typeface="Arial Narrow" pitchFamily="34" charset="0"/>
              </a:rPr>
              <a:t>not </a:t>
            </a:r>
            <a:r>
              <a:rPr lang="en-US" dirty="0">
                <a:solidFill>
                  <a:srgbClr val="0000FF"/>
                </a:solidFill>
                <a:latin typeface="Arial Narrow" pitchFamily="34" charset="0"/>
              </a:rPr>
              <a:t>need to fear any</a:t>
            </a:r>
            <a:r>
              <a:rPr lang="en-US" b="1" dirty="0">
                <a:solidFill>
                  <a:srgbClr val="0000FF"/>
                </a:solidFill>
                <a:latin typeface="Arial Narrow" pitchFamily="34" charset="0"/>
              </a:rPr>
              <a:t> enemy </a:t>
            </a:r>
            <a:r>
              <a:rPr lang="en-US" dirty="0">
                <a:solidFill>
                  <a:srgbClr val="0000FF"/>
                </a:solidFill>
                <a:latin typeface="Arial Narrow" pitchFamily="34" charset="0"/>
              </a:rPr>
              <a:t>or force.</a:t>
            </a:r>
          </a:p>
          <a:p>
            <a:r>
              <a:rPr lang="en-US" dirty="0">
                <a:solidFill>
                  <a:srgbClr val="0000FF"/>
                </a:solidFill>
                <a:latin typeface="Arial Narrow" pitchFamily="34" charset="0"/>
              </a:rPr>
              <a:t>Jesus is God – Deity!</a:t>
            </a:r>
          </a:p>
          <a:p>
            <a:r>
              <a:rPr lang="en-US" dirty="0">
                <a:solidFill>
                  <a:srgbClr val="0000FF"/>
                </a:solidFill>
                <a:latin typeface="Arial Narrow" pitchFamily="34" charset="0"/>
              </a:rPr>
              <a:t>Four living creatures – </a:t>
            </a:r>
            <a:r>
              <a:rPr lang="en-US" b="1" dirty="0">
                <a:solidFill>
                  <a:srgbClr val="0000FF"/>
                </a:solidFill>
                <a:latin typeface="Arial Narrow" pitchFamily="34" charset="0"/>
              </a:rPr>
              <a:t>AMEN</a:t>
            </a:r>
            <a:r>
              <a:rPr lang="en-US" dirty="0">
                <a:solidFill>
                  <a:srgbClr val="0000FF"/>
                </a:solidFill>
                <a:latin typeface="Arial Narrow" pitchFamily="34" charset="0"/>
              </a:rPr>
              <a:t>!</a:t>
            </a:r>
          </a:p>
        </p:txBody>
      </p:sp>
      <p:sp>
        <p:nvSpPr>
          <p:cNvPr id="4" name="Rectangle 3">
            <a:extLst>
              <a:ext uri="{FF2B5EF4-FFF2-40B4-BE49-F238E27FC236}">
                <a16:creationId xmlns:a16="http://schemas.microsoft.com/office/drawing/2014/main" id="{010CBEF4-9E52-4263-95F7-26696154893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42305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5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4:5</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14400" y="1447802"/>
            <a:ext cx="7086600" cy="4983163"/>
          </a:xfrm>
          <a:prstGeom prst="rect">
            <a:avLst/>
          </a:prstGeom>
          <a:noFill/>
          <a:ln w="9525">
            <a:noFill/>
            <a:miter lim="800000"/>
            <a:headEnd/>
            <a:tailEnd/>
          </a:ln>
        </p:spPr>
      </p:pic>
      <p:sp>
        <p:nvSpPr>
          <p:cNvPr id="5" name="TextBox 4"/>
          <p:cNvSpPr txBox="1"/>
          <p:nvPr/>
        </p:nvSpPr>
        <p:spPr>
          <a:xfrm>
            <a:off x="1704681" y="1855515"/>
            <a:ext cx="54102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out of the throne proceed lightnings and voices and thunders. And (there was) seven lamps of fire burning before the throne, which are the seven Spirits of God”</a:t>
            </a:r>
          </a:p>
        </p:txBody>
      </p:sp>
      <p:sp>
        <p:nvSpPr>
          <p:cNvPr id="6" name="TextBox 5"/>
          <p:cNvSpPr txBox="1"/>
          <p:nvPr/>
        </p:nvSpPr>
        <p:spPr>
          <a:xfrm>
            <a:off x="1524000" y="5257802"/>
            <a:ext cx="5715000" cy="584775"/>
          </a:xfrm>
          <a:prstGeom prst="rect">
            <a:avLst/>
          </a:prstGeom>
          <a:solidFill>
            <a:srgbClr val="0000FF"/>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BACC6">
                    <a:lumMod val="60000"/>
                    <a:lumOff val="40000"/>
                  </a:srgbClr>
                </a:solidFill>
                <a:effectLst/>
                <a:uLnTx/>
                <a:uFillTx/>
                <a:latin typeface="Arial" pitchFamily="34" charset="0"/>
                <a:ea typeface="+mn-ea"/>
                <a:cs typeface="Arial" pitchFamily="34" charset="0"/>
              </a:rPr>
              <a:t>From the Throne</a:t>
            </a:r>
          </a:p>
        </p:txBody>
      </p:sp>
      <p:sp>
        <p:nvSpPr>
          <p:cNvPr id="7" name="Rectangle 6">
            <a:extLst>
              <a:ext uri="{FF2B5EF4-FFF2-40B4-BE49-F238E27FC236}">
                <a16:creationId xmlns:a16="http://schemas.microsoft.com/office/drawing/2014/main" id="{BFBD87BC-D8CC-439D-91B3-B1B4F83E1C6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341854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5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4:6</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14400" y="1447802"/>
            <a:ext cx="7086600" cy="4983163"/>
          </a:xfrm>
          <a:prstGeom prst="rect">
            <a:avLst/>
          </a:prstGeom>
          <a:noFill/>
          <a:ln w="9525">
            <a:noFill/>
            <a:miter lim="800000"/>
            <a:headEnd/>
            <a:tailEnd/>
          </a:ln>
        </p:spPr>
      </p:pic>
      <p:sp>
        <p:nvSpPr>
          <p:cNvPr id="5" name="TextBox 4"/>
          <p:cNvSpPr txBox="1"/>
          <p:nvPr/>
        </p:nvSpPr>
        <p:spPr>
          <a:xfrm>
            <a:off x="1695254" y="1846870"/>
            <a:ext cx="541020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before the throne, as it were a sea of glass like a crystal; and in the midst of the throne, and round about the throne, four living creatures full of eyes before and behind.”</a:t>
            </a:r>
          </a:p>
        </p:txBody>
      </p:sp>
      <p:sp>
        <p:nvSpPr>
          <p:cNvPr id="6" name="TextBox 5"/>
          <p:cNvSpPr txBox="1"/>
          <p:nvPr/>
        </p:nvSpPr>
        <p:spPr>
          <a:xfrm>
            <a:off x="1524000" y="5257802"/>
            <a:ext cx="5715000" cy="584775"/>
          </a:xfrm>
          <a:prstGeom prst="rect">
            <a:avLst/>
          </a:prstGeom>
          <a:solidFill>
            <a:srgbClr val="0000FF"/>
          </a:solidFill>
          <a:ln w="381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BACC6">
                    <a:lumMod val="60000"/>
                    <a:lumOff val="40000"/>
                  </a:srgbClr>
                </a:solidFill>
                <a:effectLst/>
                <a:uLnTx/>
                <a:uFillTx/>
                <a:latin typeface="Arial" pitchFamily="34" charset="0"/>
                <a:ea typeface="+mn-ea"/>
                <a:cs typeface="Arial" pitchFamily="34" charset="0"/>
              </a:rPr>
              <a:t>Sea of Glass</a:t>
            </a:r>
          </a:p>
        </p:txBody>
      </p:sp>
      <p:sp>
        <p:nvSpPr>
          <p:cNvPr id="7" name="Rectangle 6">
            <a:extLst>
              <a:ext uri="{FF2B5EF4-FFF2-40B4-BE49-F238E27FC236}">
                <a16:creationId xmlns:a16="http://schemas.microsoft.com/office/drawing/2014/main" id="{00CA0208-7CB0-434D-936B-9D105D9E1DAA}"/>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428012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914400" y="1447802"/>
            <a:ext cx="7086600" cy="4983163"/>
          </a:xfrm>
          <a:prstGeom prst="rect">
            <a:avLst/>
          </a:prstGeom>
          <a:noFill/>
          <a:ln w="9525">
            <a:noFill/>
            <a:miter lim="800000"/>
            <a:headEnd/>
            <a:tailEnd/>
          </a:ln>
        </p:spPr>
      </p:pic>
      <p:sp>
        <p:nvSpPr>
          <p:cNvPr id="5" name="TextBox 4"/>
          <p:cNvSpPr txBox="1"/>
          <p:nvPr/>
        </p:nvSpPr>
        <p:spPr>
          <a:xfrm>
            <a:off x="1723535" y="1827234"/>
            <a:ext cx="54102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“And the first creature (was) like a </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lion</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the second creature like a </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calf</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the third creature had a face as of a </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man</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 and the fourth creature (was) like a </a:t>
            </a:r>
            <a:r>
              <a:rPr kumimoji="0" lang="en-US" sz="2800" b="1" i="1" u="sng" strike="noStrike" kern="1200" cap="none" spc="0" normalizeH="0" baseline="0" noProof="0" dirty="0">
                <a:ln>
                  <a:noFill/>
                </a:ln>
                <a:solidFill>
                  <a:srgbClr val="0000FF"/>
                </a:solidFill>
                <a:effectLst/>
                <a:uLnTx/>
                <a:uFillTx/>
                <a:latin typeface="Arial" pitchFamily="34" charset="0"/>
                <a:ea typeface="+mn-ea"/>
                <a:cs typeface="Arial" pitchFamily="34" charset="0"/>
              </a:rPr>
              <a:t>flying eagle</a:t>
            </a:r>
            <a:r>
              <a:rPr kumimoji="0" lang="en-US" sz="2800" b="1" i="1" u="none" strike="noStrike" kern="1200" cap="none" spc="0" normalizeH="0" baseline="0" noProof="0" dirty="0">
                <a:ln>
                  <a:noFill/>
                </a:ln>
                <a:solidFill>
                  <a:srgbClr val="0000FF"/>
                </a:solidFill>
                <a:effectLst/>
                <a:uLnTx/>
                <a:uFillTx/>
                <a:latin typeface="Arial" pitchFamily="34" charset="0"/>
                <a:ea typeface="+mn-ea"/>
                <a:cs typeface="Arial" pitchFamily="34" charset="0"/>
              </a:rPr>
              <a:t>.”</a:t>
            </a:r>
          </a:p>
        </p:txBody>
      </p:sp>
      <p:sp>
        <p:nvSpPr>
          <p:cNvPr id="6" name="TextBox 5"/>
          <p:cNvSpPr txBox="1"/>
          <p:nvPr/>
        </p:nvSpPr>
        <p:spPr>
          <a:xfrm>
            <a:off x="1524000" y="5257802"/>
            <a:ext cx="5715000" cy="584775"/>
          </a:xfrm>
          <a:prstGeom prst="rect">
            <a:avLst/>
          </a:prstGeom>
          <a:solidFill>
            <a:srgbClr val="0000FF"/>
          </a:solidFill>
          <a:ln w="381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BACC6">
                    <a:lumMod val="60000"/>
                    <a:lumOff val="40000"/>
                  </a:srgbClr>
                </a:solidFill>
                <a:effectLst/>
                <a:uLnTx/>
                <a:uFillTx/>
                <a:latin typeface="Arial" pitchFamily="34" charset="0"/>
                <a:ea typeface="+mn-ea"/>
                <a:cs typeface="Arial" pitchFamily="34" charset="0"/>
              </a:rPr>
              <a:t>Four Living Creatures</a:t>
            </a:r>
          </a:p>
        </p:txBody>
      </p:sp>
      <p:sp>
        <p:nvSpPr>
          <p:cNvPr id="8"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Revelation 4:7</a:t>
            </a:r>
          </a:p>
        </p:txBody>
      </p:sp>
      <p:sp>
        <p:nvSpPr>
          <p:cNvPr id="7" name="Rectangle 6">
            <a:extLst>
              <a:ext uri="{FF2B5EF4-FFF2-40B4-BE49-F238E27FC236}">
                <a16:creationId xmlns:a16="http://schemas.microsoft.com/office/drawing/2014/main" id="{D678910E-5986-4D47-8C6D-35C8F6823A9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157276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82"/>
            <a:ext cx="8229600" cy="769441"/>
          </a:xfrm>
          <a:solidFill>
            <a:srgbClr val="0000FF"/>
          </a:solidFill>
          <a:ln w="38100">
            <a:solidFill>
              <a:srgbClr val="00B0F0"/>
            </a:solidFill>
          </a:ln>
        </p:spPr>
        <p:txBody>
          <a:bodyPr>
            <a:spAutoFit/>
          </a:bodyPr>
          <a:lstStyle/>
          <a:p>
            <a:r>
              <a:rPr lang="en-US" b="1" u="sng" dirty="0">
                <a:solidFill>
                  <a:schemeClr val="accent5">
                    <a:lumMod val="60000"/>
                    <a:lumOff val="40000"/>
                  </a:schemeClr>
                </a:solidFill>
                <a:latin typeface="Arial" pitchFamily="34" charset="0"/>
                <a:cs typeface="Arial" pitchFamily="34" charset="0"/>
              </a:rPr>
              <a:t>Four Living Creatures</a:t>
            </a:r>
          </a:p>
        </p:txBody>
      </p:sp>
      <p:sp>
        <p:nvSpPr>
          <p:cNvPr id="3" name="Content Placeholder 2"/>
          <p:cNvSpPr>
            <a:spLocks noGrp="1"/>
          </p:cNvSpPr>
          <p:nvPr>
            <p:ph idx="1"/>
          </p:nvPr>
        </p:nvSpPr>
        <p:spPr>
          <a:xfrm>
            <a:off x="457200" y="1562492"/>
            <a:ext cx="8229600" cy="5170646"/>
          </a:xfrm>
          <a:solidFill>
            <a:schemeClr val="tx1"/>
          </a:solidFill>
          <a:ln w="38100">
            <a:solidFill>
              <a:srgbClr val="0000FF"/>
            </a:solidFill>
          </a:ln>
        </p:spPr>
        <p:txBody>
          <a:bodyPr>
            <a:spAutoFit/>
          </a:bodyPr>
          <a:lstStyle/>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Full of eyes</a:t>
            </a:r>
            <a:r>
              <a:rPr lang="en-US" sz="3000" dirty="0">
                <a:solidFill>
                  <a:schemeClr val="accent5">
                    <a:lumMod val="60000"/>
                    <a:lumOff val="40000"/>
                  </a:schemeClr>
                </a:solidFill>
                <a:latin typeface="Arial Narrow" pitchFamily="34" charset="0"/>
              </a:rPr>
              <a:t>” – all-seeing ability</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Cherubim</a:t>
            </a:r>
            <a:r>
              <a:rPr lang="en-US" sz="3000" dirty="0">
                <a:solidFill>
                  <a:schemeClr val="accent5">
                    <a:lumMod val="60000"/>
                    <a:lumOff val="40000"/>
                  </a:schemeClr>
                </a:solidFill>
                <a:latin typeface="Arial Narrow" pitchFamily="34" charset="0"/>
              </a:rPr>
              <a:t>” </a:t>
            </a:r>
            <a:r>
              <a:rPr lang="en-US" sz="3000" b="1" dirty="0">
                <a:solidFill>
                  <a:schemeClr val="accent5">
                    <a:lumMod val="20000"/>
                    <a:lumOff val="80000"/>
                  </a:schemeClr>
                </a:solidFill>
                <a:latin typeface="Arial Narrow" pitchFamily="34" charset="0"/>
              </a:rPr>
              <a:t>(Ezekiel 10:5, 10, 18, 20)</a:t>
            </a:r>
            <a:br>
              <a:rPr lang="en-US" sz="3000" b="1" dirty="0">
                <a:solidFill>
                  <a:schemeClr val="accent5">
                    <a:lumMod val="20000"/>
                    <a:lumOff val="80000"/>
                  </a:schemeClr>
                </a:solidFill>
                <a:latin typeface="Arial Narrow" pitchFamily="34" charset="0"/>
              </a:rPr>
            </a:b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Seraphim</a:t>
            </a:r>
            <a:r>
              <a:rPr lang="en-US" sz="3000" dirty="0">
                <a:solidFill>
                  <a:schemeClr val="accent5">
                    <a:lumMod val="60000"/>
                    <a:lumOff val="40000"/>
                  </a:schemeClr>
                </a:solidFill>
                <a:latin typeface="Arial Narrow" pitchFamily="34" charset="0"/>
              </a:rPr>
              <a:t>”</a:t>
            </a:r>
            <a:r>
              <a:rPr lang="en-US" sz="3000" dirty="0">
                <a:latin typeface="Arial Narrow" pitchFamily="34" charset="0"/>
              </a:rPr>
              <a:t> </a:t>
            </a:r>
            <a:r>
              <a:rPr lang="en-US" sz="3000" b="1" dirty="0">
                <a:solidFill>
                  <a:schemeClr val="accent5">
                    <a:lumMod val="20000"/>
                    <a:lumOff val="80000"/>
                  </a:schemeClr>
                </a:solidFill>
                <a:latin typeface="Arial Narrow" pitchFamily="34" charset="0"/>
              </a:rPr>
              <a:t>(Isaiah 6:1-2)</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Lion</a:t>
            </a:r>
            <a:r>
              <a:rPr lang="en-US" sz="3000" dirty="0">
                <a:solidFill>
                  <a:schemeClr val="accent5">
                    <a:lumMod val="60000"/>
                    <a:lumOff val="40000"/>
                  </a:schemeClr>
                </a:solidFill>
                <a:latin typeface="Arial Narrow" pitchFamily="34" charset="0"/>
              </a:rPr>
              <a:t>” </a:t>
            </a:r>
            <a:r>
              <a:rPr lang="en-US" sz="3000" dirty="0">
                <a:solidFill>
                  <a:schemeClr val="accent5">
                    <a:lumMod val="20000"/>
                    <a:lumOff val="80000"/>
                  </a:schemeClr>
                </a:solidFill>
                <a:latin typeface="Arial Narrow" pitchFamily="34" charset="0"/>
              </a:rPr>
              <a:t>– strength</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Calf</a:t>
            </a:r>
            <a:r>
              <a:rPr lang="en-US" sz="3000" dirty="0">
                <a:solidFill>
                  <a:schemeClr val="accent5">
                    <a:lumMod val="60000"/>
                    <a:lumOff val="40000"/>
                  </a:schemeClr>
                </a:solidFill>
                <a:latin typeface="Arial Narrow" pitchFamily="34" charset="0"/>
              </a:rPr>
              <a:t>” </a:t>
            </a:r>
            <a:r>
              <a:rPr lang="en-US" sz="3000" dirty="0">
                <a:solidFill>
                  <a:schemeClr val="accent5">
                    <a:lumMod val="20000"/>
                    <a:lumOff val="80000"/>
                  </a:schemeClr>
                </a:solidFill>
                <a:latin typeface="Arial Narrow" pitchFamily="34" charset="0"/>
              </a:rPr>
              <a:t>– service</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Man</a:t>
            </a:r>
            <a:r>
              <a:rPr lang="en-US" sz="3000" dirty="0">
                <a:solidFill>
                  <a:schemeClr val="accent5">
                    <a:lumMod val="60000"/>
                    <a:lumOff val="40000"/>
                  </a:schemeClr>
                </a:solidFill>
                <a:latin typeface="Arial Narrow" pitchFamily="34" charset="0"/>
              </a:rPr>
              <a:t>” </a:t>
            </a:r>
            <a:r>
              <a:rPr lang="en-US" sz="3000" dirty="0">
                <a:solidFill>
                  <a:schemeClr val="accent5">
                    <a:lumMod val="20000"/>
                    <a:lumOff val="80000"/>
                  </a:schemeClr>
                </a:solidFill>
                <a:latin typeface="Arial Narrow" pitchFamily="34" charset="0"/>
              </a:rPr>
              <a:t>– intelligence</a:t>
            </a:r>
          </a:p>
          <a:p>
            <a:pPr>
              <a:spcBef>
                <a:spcPts val="0"/>
              </a:spcBef>
            </a:pPr>
            <a:r>
              <a:rPr lang="en-US" sz="3000" dirty="0">
                <a:solidFill>
                  <a:schemeClr val="accent5">
                    <a:lumMod val="60000"/>
                    <a:lumOff val="40000"/>
                  </a:schemeClr>
                </a:solidFill>
                <a:latin typeface="Arial Narrow" pitchFamily="34" charset="0"/>
              </a:rPr>
              <a:t>“</a:t>
            </a:r>
            <a:r>
              <a:rPr lang="en-US" sz="3000" b="1" dirty="0">
                <a:solidFill>
                  <a:schemeClr val="accent5">
                    <a:lumMod val="60000"/>
                    <a:lumOff val="40000"/>
                  </a:schemeClr>
                </a:solidFill>
                <a:latin typeface="Arial Narrow" pitchFamily="34" charset="0"/>
              </a:rPr>
              <a:t>Flying Eagle</a:t>
            </a:r>
            <a:r>
              <a:rPr lang="en-US" sz="3000" dirty="0">
                <a:solidFill>
                  <a:schemeClr val="accent5">
                    <a:lumMod val="60000"/>
                    <a:lumOff val="40000"/>
                  </a:schemeClr>
                </a:solidFill>
                <a:latin typeface="Arial Narrow" pitchFamily="34" charset="0"/>
              </a:rPr>
              <a:t>” </a:t>
            </a:r>
            <a:r>
              <a:rPr lang="en-US" sz="3000" dirty="0">
                <a:solidFill>
                  <a:schemeClr val="accent5">
                    <a:lumMod val="20000"/>
                    <a:lumOff val="80000"/>
                  </a:schemeClr>
                </a:solidFill>
                <a:latin typeface="Arial Narrow" pitchFamily="34" charset="0"/>
              </a:rPr>
              <a:t>– velocity and swiftness</a:t>
            </a:r>
          </a:p>
          <a:p>
            <a:pPr>
              <a:spcBef>
                <a:spcPts val="0"/>
              </a:spcBef>
            </a:pPr>
            <a:r>
              <a:rPr lang="en-US" sz="3000" dirty="0">
                <a:solidFill>
                  <a:schemeClr val="accent5">
                    <a:lumMod val="60000"/>
                    <a:lumOff val="40000"/>
                  </a:schemeClr>
                </a:solidFill>
                <a:latin typeface="Arial Narrow" pitchFamily="34" charset="0"/>
              </a:rPr>
              <a:t>These living creatures are special servants of God – strong, swift, intelligent, and always vigilant. Beings of the highest order that </a:t>
            </a:r>
            <a:r>
              <a:rPr lang="en-US" sz="3000" b="1" dirty="0">
                <a:solidFill>
                  <a:schemeClr val="accent5">
                    <a:lumMod val="60000"/>
                    <a:lumOff val="40000"/>
                  </a:schemeClr>
                </a:solidFill>
                <a:latin typeface="Arial Narrow" pitchFamily="34" charset="0"/>
              </a:rPr>
              <a:t>guard</a:t>
            </a:r>
            <a:r>
              <a:rPr lang="en-US" sz="3000" dirty="0">
                <a:solidFill>
                  <a:schemeClr val="accent5">
                    <a:lumMod val="60000"/>
                    <a:lumOff val="40000"/>
                  </a:schemeClr>
                </a:solidFill>
                <a:latin typeface="Arial Narrow" pitchFamily="34" charset="0"/>
              </a:rPr>
              <a:t> holy things of God and never fail to </a:t>
            </a:r>
            <a:r>
              <a:rPr lang="en-US" sz="3000" b="1" dirty="0">
                <a:solidFill>
                  <a:schemeClr val="accent5">
                    <a:lumMod val="60000"/>
                    <a:lumOff val="40000"/>
                  </a:schemeClr>
                </a:solidFill>
                <a:latin typeface="Arial Narrow" pitchFamily="34" charset="0"/>
              </a:rPr>
              <a:t>worship.</a:t>
            </a:r>
          </a:p>
        </p:txBody>
      </p:sp>
      <p:sp>
        <p:nvSpPr>
          <p:cNvPr id="4" name="Rectangle 3">
            <a:extLst>
              <a:ext uri="{FF2B5EF4-FFF2-40B4-BE49-F238E27FC236}">
                <a16:creationId xmlns:a16="http://schemas.microsoft.com/office/drawing/2014/main" id="{445619F1-A816-4B49-B19D-29C109585E4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4 and 5</a:t>
            </a:r>
          </a:p>
        </p:txBody>
      </p:sp>
    </p:spTree>
    <p:extLst>
      <p:ext uri="{BB962C8B-B14F-4D97-AF65-F5344CB8AC3E}">
        <p14:creationId xmlns:p14="http://schemas.microsoft.com/office/powerpoint/2010/main" val="40965718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3065</Words>
  <Application>Microsoft Office PowerPoint</Application>
  <PresentationFormat>On-screen Show (4:3)</PresentationFormat>
  <Paragraphs>293</Paragraphs>
  <Slides>55</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55</vt:i4>
      </vt:variant>
    </vt:vector>
  </HeadingPairs>
  <TitlesOfParts>
    <vt:vector size="65" baseType="lpstr">
      <vt:lpstr>Arial</vt:lpstr>
      <vt:lpstr>Arial Narrow</vt:lpstr>
      <vt:lpstr>Calibri</vt:lpstr>
      <vt:lpstr>Corbel</vt:lpstr>
      <vt:lpstr>Edwardian Script ITC</vt:lpstr>
      <vt:lpstr>Times New Roman</vt:lpstr>
      <vt:lpstr>1_Office Theme</vt:lpstr>
      <vt:lpstr>2_Depth</vt:lpstr>
      <vt:lpstr>Depth</vt:lpstr>
      <vt:lpstr>2_Office Theme</vt:lpstr>
      <vt:lpstr>A Study Of  The Book Of Revelation</vt:lpstr>
      <vt:lpstr>Revelation 4:1</vt:lpstr>
      <vt:lpstr>Revelation 4:2</vt:lpstr>
      <vt:lpstr>Revelation 4:3</vt:lpstr>
      <vt:lpstr>Revelation 4:4</vt:lpstr>
      <vt:lpstr>Revelation 4:5</vt:lpstr>
      <vt:lpstr>Revelation 4:6</vt:lpstr>
      <vt:lpstr>Revelation 4:7</vt:lpstr>
      <vt:lpstr>Four Living Creatures</vt:lpstr>
      <vt:lpstr>Revelation 4:8</vt:lpstr>
      <vt:lpstr>Revelation 4:9</vt:lpstr>
      <vt:lpstr>Living Creatures Give Constant Praise and Honor</vt:lpstr>
      <vt:lpstr>Revelation 4:10</vt:lpstr>
      <vt:lpstr>Revelation 4:11</vt:lpstr>
      <vt:lpstr>Worthy of All Glory  Honor and Power</vt:lpstr>
      <vt:lpstr>PowerPoint Presentation</vt:lpstr>
      <vt:lpstr>PowerPoint Presentation</vt:lpstr>
      <vt:lpstr>Romans 1:25</vt:lpstr>
      <vt:lpstr>Chapter 5</vt:lpstr>
      <vt:lpstr>PowerPoint Presentation</vt:lpstr>
      <vt:lpstr>PowerPoint Presentation</vt:lpstr>
      <vt:lpstr>PowerPoint Presentation</vt:lpstr>
      <vt:lpstr>PowerPoint Presentation</vt:lpstr>
      <vt:lpstr>Book of Revelation: Chapter 5</vt:lpstr>
      <vt:lpstr>Revelation 5:1</vt:lpstr>
      <vt:lpstr>Revelation 5:2</vt:lpstr>
      <vt:lpstr>PowerPoint Presentation</vt:lpstr>
      <vt:lpstr>PowerPoint Presentation</vt:lpstr>
      <vt:lpstr>God Holds the Sealed Book</vt:lpstr>
      <vt:lpstr>Proclamation of the Strong Angel</vt:lpstr>
      <vt:lpstr>Revelation 5:4</vt:lpstr>
      <vt:lpstr>John Weeps</vt:lpstr>
      <vt:lpstr>John Weeps</vt:lpstr>
      <vt:lpstr>Revelation 5:5</vt:lpstr>
      <vt:lpstr>Revelation 5:6</vt:lpstr>
      <vt:lpstr>Revelation 5:7</vt:lpstr>
      <vt:lpstr>Comfort for John</vt:lpstr>
      <vt:lpstr>The Lion</vt:lpstr>
      <vt:lpstr>The Lion – Lamb</vt:lpstr>
      <vt:lpstr>Lamb Slain</vt:lpstr>
      <vt:lpstr>Lamb Takes the Scroll</vt:lpstr>
      <vt:lpstr>Revelation 5:8</vt:lpstr>
      <vt:lpstr>Revelation 5:9</vt:lpstr>
      <vt:lpstr>Revelation 5:10</vt:lpstr>
      <vt:lpstr>Commendation Song</vt:lpstr>
      <vt:lpstr>New Song</vt:lpstr>
      <vt:lpstr>Kings and Priests</vt:lpstr>
      <vt:lpstr>Kings and Priests</vt:lpstr>
      <vt:lpstr>Revelation 5:11</vt:lpstr>
      <vt:lpstr>Revelation 5:12</vt:lpstr>
      <vt:lpstr>Revelation 5:13</vt:lpstr>
      <vt:lpstr>Revelation 5:14</vt:lpstr>
      <vt:lpstr>Chorus of Multitude of Angels</vt:lpstr>
      <vt:lpstr>Heaven’s Praise</vt:lpstr>
      <vt:lpstr>True Worship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 (9-13-20)</dc:title>
  <dc:creator>Micky Galloway</dc:creator>
  <cp:lastModifiedBy>Richard Lidh</cp:lastModifiedBy>
  <cp:revision>44</cp:revision>
  <cp:lastPrinted>2020-09-05T20:38:18Z</cp:lastPrinted>
  <dcterms:created xsi:type="dcterms:W3CDTF">2020-08-30T13:08:45Z</dcterms:created>
  <dcterms:modified xsi:type="dcterms:W3CDTF">2020-11-14T00:00:52Z</dcterms:modified>
</cp:coreProperties>
</file>